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82" r:id="rId6"/>
    <p:sldMasterId id="2147483700" r:id="rId7"/>
  </p:sldMasterIdLst>
  <p:notesMasterIdLst>
    <p:notesMasterId r:id="rId62"/>
  </p:notesMasterIdLst>
  <p:sldIdLst>
    <p:sldId id="368" r:id="rId8"/>
    <p:sldId id="268" r:id="rId9"/>
    <p:sldId id="2147469745" r:id="rId10"/>
    <p:sldId id="2147374963" r:id="rId11"/>
    <p:sldId id="2147374967" r:id="rId12"/>
    <p:sldId id="2147469771" r:id="rId13"/>
    <p:sldId id="2147469748" r:id="rId14"/>
    <p:sldId id="2147469749" r:id="rId15"/>
    <p:sldId id="369" r:id="rId16"/>
    <p:sldId id="392" r:id="rId17"/>
    <p:sldId id="400" r:id="rId18"/>
    <p:sldId id="2147469744" r:id="rId19"/>
    <p:sldId id="2147469740" r:id="rId20"/>
    <p:sldId id="4109" r:id="rId21"/>
    <p:sldId id="2147469750" r:id="rId22"/>
    <p:sldId id="2147469751" r:id="rId23"/>
    <p:sldId id="2147469769" r:id="rId24"/>
    <p:sldId id="2147469770" r:id="rId25"/>
    <p:sldId id="2147469753" r:id="rId26"/>
    <p:sldId id="362" r:id="rId27"/>
    <p:sldId id="363" r:id="rId28"/>
    <p:sldId id="2147471266" r:id="rId29"/>
    <p:sldId id="375" r:id="rId30"/>
    <p:sldId id="2147469754" r:id="rId31"/>
    <p:sldId id="2147469761" r:id="rId32"/>
    <p:sldId id="2147471267" r:id="rId33"/>
    <p:sldId id="2147374925" r:id="rId34"/>
    <p:sldId id="2147374923" r:id="rId35"/>
    <p:sldId id="2147471268" r:id="rId36"/>
    <p:sldId id="2147469760" r:id="rId37"/>
    <p:sldId id="2147471269" r:id="rId38"/>
    <p:sldId id="2147471260" r:id="rId39"/>
    <p:sldId id="2147471270" r:id="rId40"/>
    <p:sldId id="2147471278" r:id="rId41"/>
    <p:sldId id="2147471279" r:id="rId42"/>
    <p:sldId id="2147471280" r:id="rId43"/>
    <p:sldId id="2147471281" r:id="rId44"/>
    <p:sldId id="2147471271" r:id="rId45"/>
    <p:sldId id="2147471282" r:id="rId46"/>
    <p:sldId id="2147471283" r:id="rId47"/>
    <p:sldId id="2147471284" r:id="rId48"/>
    <p:sldId id="2147471285" r:id="rId49"/>
    <p:sldId id="2147471272" r:id="rId50"/>
    <p:sldId id="2147471286" r:id="rId51"/>
    <p:sldId id="2147471273" r:id="rId52"/>
    <p:sldId id="2147471287" r:id="rId53"/>
    <p:sldId id="2147471274" r:id="rId54"/>
    <p:sldId id="2147471288" r:id="rId55"/>
    <p:sldId id="2147471276" r:id="rId56"/>
    <p:sldId id="2147471289" r:id="rId57"/>
    <p:sldId id="2147374974" r:id="rId58"/>
    <p:sldId id="2147374964" r:id="rId59"/>
    <p:sldId id="2147469768" r:id="rId60"/>
    <p:sldId id="214746976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336AF-292F-4039-9D6B-E8123E090C41}" v="642" dt="2023-05-10T17:21:39.445"/>
    <p1510:client id="{CB63C6BA-4216-4E4E-9408-FDB634CEBF49}" vWet="4" dt="2023-05-10T14:37:59.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E8B6F-72FC-4523-8366-CC0ADD2576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3522C9-9FB8-4CFF-9FBC-B6EE7598A9A2}">
      <dgm:prSet phldrT="[Text]"/>
      <dgm:spPr/>
      <dgm:t>
        <a:bodyPr/>
        <a:lstStyle/>
        <a:p>
          <a:r>
            <a:rPr lang="en-US"/>
            <a:t>Webinar Objectives</a:t>
          </a:r>
        </a:p>
      </dgm:t>
    </dgm:pt>
    <dgm:pt modelId="{A5DFF5A5-CE5B-48A2-8421-70503E663B6D}" type="parTrans" cxnId="{A8809355-69BD-471D-B77C-C7A9F19478B6}">
      <dgm:prSet/>
      <dgm:spPr/>
      <dgm:t>
        <a:bodyPr/>
        <a:lstStyle/>
        <a:p>
          <a:endParaRPr lang="en-US"/>
        </a:p>
      </dgm:t>
    </dgm:pt>
    <dgm:pt modelId="{90E58EDA-D74F-4BE4-A952-FA0CC21A6581}" type="sibTrans" cxnId="{A8809355-69BD-471D-B77C-C7A9F19478B6}">
      <dgm:prSet/>
      <dgm:spPr/>
      <dgm:t>
        <a:bodyPr/>
        <a:lstStyle/>
        <a:p>
          <a:endParaRPr lang="en-US"/>
        </a:p>
      </dgm:t>
    </dgm:pt>
    <dgm:pt modelId="{7A1C74C9-0161-4E04-886B-87EEC4607874}">
      <dgm:prSet phldrT="[Text]"/>
      <dgm:spPr/>
      <dgm:t>
        <a:bodyPr/>
        <a:lstStyle/>
        <a:p>
          <a:r>
            <a:rPr lang="en-US"/>
            <a:t>Corning Overview and Supplier Expectations </a:t>
          </a:r>
        </a:p>
      </dgm:t>
    </dgm:pt>
    <dgm:pt modelId="{23D23B64-85F7-4284-B528-3DDF0AB2020D}" type="parTrans" cxnId="{2F238D89-720F-4227-A121-FDFA3A9A85F6}">
      <dgm:prSet/>
      <dgm:spPr/>
      <dgm:t>
        <a:bodyPr/>
        <a:lstStyle/>
        <a:p>
          <a:endParaRPr lang="en-US"/>
        </a:p>
      </dgm:t>
    </dgm:pt>
    <dgm:pt modelId="{66AF47EC-440E-4DEA-9B76-B0AE139D0E7E}" type="sibTrans" cxnId="{2F238D89-720F-4227-A121-FDFA3A9A85F6}">
      <dgm:prSet/>
      <dgm:spPr/>
      <dgm:t>
        <a:bodyPr/>
        <a:lstStyle/>
        <a:p>
          <a:endParaRPr lang="en-US"/>
        </a:p>
      </dgm:t>
    </dgm:pt>
    <dgm:pt modelId="{0642216C-2610-4361-9ECA-696095D19F9A}">
      <dgm:prSet phldrT="[Text]"/>
      <dgm:spPr/>
      <dgm:t>
        <a:bodyPr/>
        <a:lstStyle/>
        <a:p>
          <a:r>
            <a:rPr lang="en-US"/>
            <a:t>Introduction to Scope 3 Greenhouse Gases and Inventories</a:t>
          </a:r>
        </a:p>
      </dgm:t>
    </dgm:pt>
    <dgm:pt modelId="{7915A39A-5117-4E69-B367-4904806EA41A}" type="parTrans" cxnId="{0D73AB33-FBBC-4AA9-8FE0-596C8969B287}">
      <dgm:prSet/>
      <dgm:spPr/>
      <dgm:t>
        <a:bodyPr/>
        <a:lstStyle/>
        <a:p>
          <a:endParaRPr lang="en-US"/>
        </a:p>
      </dgm:t>
    </dgm:pt>
    <dgm:pt modelId="{D9E8C337-B0F5-493B-9E73-C76A20B68BC3}" type="sibTrans" cxnId="{0D73AB33-FBBC-4AA9-8FE0-596C8969B287}">
      <dgm:prSet/>
      <dgm:spPr/>
      <dgm:t>
        <a:bodyPr/>
        <a:lstStyle/>
        <a:p>
          <a:endParaRPr lang="en-US"/>
        </a:p>
      </dgm:t>
    </dgm:pt>
    <dgm:pt modelId="{0F59E3AB-0023-4676-985C-246C543E0858}">
      <dgm:prSet phldrT="[Text]"/>
      <dgm:spPr/>
      <dgm:t>
        <a:bodyPr/>
        <a:lstStyle/>
        <a:p>
          <a:r>
            <a:rPr lang="en-US"/>
            <a:t>Next Steps and Resources</a:t>
          </a:r>
        </a:p>
      </dgm:t>
    </dgm:pt>
    <dgm:pt modelId="{6D7AD82C-E265-432D-A9CB-F25F5FDE84DC}" type="parTrans" cxnId="{9585ECE2-09ED-4BB3-9F9D-8BEA77A4E674}">
      <dgm:prSet/>
      <dgm:spPr/>
      <dgm:t>
        <a:bodyPr/>
        <a:lstStyle/>
        <a:p>
          <a:endParaRPr lang="en-US"/>
        </a:p>
      </dgm:t>
    </dgm:pt>
    <dgm:pt modelId="{2F124A40-04D9-439B-8896-06D02CD98187}" type="sibTrans" cxnId="{9585ECE2-09ED-4BB3-9F9D-8BEA77A4E674}">
      <dgm:prSet/>
      <dgm:spPr/>
      <dgm:t>
        <a:bodyPr/>
        <a:lstStyle/>
        <a:p>
          <a:endParaRPr lang="en-US"/>
        </a:p>
      </dgm:t>
    </dgm:pt>
    <dgm:pt modelId="{209F43E3-E1C3-4C49-9A8C-83BB337D7919}">
      <dgm:prSet/>
      <dgm:spPr/>
      <dgm:t>
        <a:bodyPr/>
        <a:lstStyle/>
        <a:p>
          <a:r>
            <a:rPr lang="en-US"/>
            <a:t>CDP Reporting and Data Collection</a:t>
          </a:r>
        </a:p>
      </dgm:t>
    </dgm:pt>
    <dgm:pt modelId="{AEAD9BAD-471B-4D0B-86DE-958408A876E6}" type="parTrans" cxnId="{7CD0FB6F-D1A0-491B-99E0-9DC50B66774D}">
      <dgm:prSet/>
      <dgm:spPr/>
      <dgm:t>
        <a:bodyPr/>
        <a:lstStyle/>
        <a:p>
          <a:endParaRPr lang="en-US"/>
        </a:p>
      </dgm:t>
    </dgm:pt>
    <dgm:pt modelId="{CD0D3710-4AED-44B4-8128-50E8E71F5551}" type="sibTrans" cxnId="{7CD0FB6F-D1A0-491B-99E0-9DC50B66774D}">
      <dgm:prSet/>
      <dgm:spPr/>
      <dgm:t>
        <a:bodyPr/>
        <a:lstStyle/>
        <a:p>
          <a:endParaRPr lang="en-US"/>
        </a:p>
      </dgm:t>
    </dgm:pt>
    <dgm:pt modelId="{B9FA2257-FEE4-4A08-A648-D3E569BA6E2C}">
      <dgm:prSet/>
      <dgm:spPr/>
      <dgm:t>
        <a:bodyPr/>
        <a:lstStyle/>
        <a:p>
          <a:r>
            <a:rPr lang="en-US"/>
            <a:t>Details by Upstream Scope 3 Category</a:t>
          </a:r>
        </a:p>
      </dgm:t>
    </dgm:pt>
    <dgm:pt modelId="{87644CDC-6091-4076-BE26-A671ACC2A716}" type="parTrans" cxnId="{4F3CD3D4-792A-4076-A14D-4549ABF19F5F}">
      <dgm:prSet/>
      <dgm:spPr/>
      <dgm:t>
        <a:bodyPr/>
        <a:lstStyle/>
        <a:p>
          <a:endParaRPr lang="en-US"/>
        </a:p>
      </dgm:t>
    </dgm:pt>
    <dgm:pt modelId="{1EE034CE-D106-4EAA-8F90-7ABB25582957}" type="sibTrans" cxnId="{4F3CD3D4-792A-4076-A14D-4549ABF19F5F}">
      <dgm:prSet/>
      <dgm:spPr/>
      <dgm:t>
        <a:bodyPr/>
        <a:lstStyle/>
        <a:p>
          <a:endParaRPr lang="en-US"/>
        </a:p>
      </dgm:t>
    </dgm:pt>
    <dgm:pt modelId="{8B57BFA1-FEC7-4E4D-98EE-D2A899288DCD}" type="pres">
      <dgm:prSet presAssocID="{0B6E8B6F-72FC-4523-8366-CC0ADD257641}" presName="linear" presStyleCnt="0">
        <dgm:presLayoutVars>
          <dgm:animLvl val="lvl"/>
          <dgm:resizeHandles val="exact"/>
        </dgm:presLayoutVars>
      </dgm:prSet>
      <dgm:spPr/>
    </dgm:pt>
    <dgm:pt modelId="{E650B2F7-9477-482E-8758-D0B09C2A8890}" type="pres">
      <dgm:prSet presAssocID="{253522C9-9FB8-4CFF-9FBC-B6EE7598A9A2}" presName="parentText" presStyleLbl="node1" presStyleIdx="0" presStyleCnt="6">
        <dgm:presLayoutVars>
          <dgm:chMax val="0"/>
          <dgm:bulletEnabled val="1"/>
        </dgm:presLayoutVars>
      </dgm:prSet>
      <dgm:spPr/>
    </dgm:pt>
    <dgm:pt modelId="{DD59004C-D1E1-46CF-A8FD-08B2407D2824}" type="pres">
      <dgm:prSet presAssocID="{90E58EDA-D74F-4BE4-A952-FA0CC21A6581}" presName="spacer" presStyleCnt="0"/>
      <dgm:spPr/>
    </dgm:pt>
    <dgm:pt modelId="{3DB583CD-FBE6-4D24-855A-68EB981EC348}" type="pres">
      <dgm:prSet presAssocID="{7A1C74C9-0161-4E04-886B-87EEC4607874}" presName="parentText" presStyleLbl="node1" presStyleIdx="1" presStyleCnt="6" custLinFactNeighborX="-9278" custLinFactNeighborY="-29757">
        <dgm:presLayoutVars>
          <dgm:chMax val="0"/>
          <dgm:bulletEnabled val="1"/>
        </dgm:presLayoutVars>
      </dgm:prSet>
      <dgm:spPr/>
    </dgm:pt>
    <dgm:pt modelId="{6B8327DE-B41A-4BEE-B8B0-9158B7BF9E04}" type="pres">
      <dgm:prSet presAssocID="{66AF47EC-440E-4DEA-9B76-B0AE139D0E7E}" presName="spacer" presStyleCnt="0"/>
      <dgm:spPr/>
    </dgm:pt>
    <dgm:pt modelId="{D5C5F609-DF0B-4136-828F-ECF329853067}" type="pres">
      <dgm:prSet presAssocID="{0642216C-2610-4361-9ECA-696095D19F9A}" presName="parentText" presStyleLbl="node1" presStyleIdx="2" presStyleCnt="6">
        <dgm:presLayoutVars>
          <dgm:chMax val="0"/>
          <dgm:bulletEnabled val="1"/>
        </dgm:presLayoutVars>
      </dgm:prSet>
      <dgm:spPr/>
    </dgm:pt>
    <dgm:pt modelId="{3CC71C70-0FEB-4814-A147-B2925B227183}" type="pres">
      <dgm:prSet presAssocID="{D9E8C337-B0F5-493B-9E73-C76A20B68BC3}" presName="spacer" presStyleCnt="0"/>
      <dgm:spPr/>
    </dgm:pt>
    <dgm:pt modelId="{EBB4C85D-9BA1-4096-B669-F0DCF834CA33}" type="pres">
      <dgm:prSet presAssocID="{209F43E3-E1C3-4C49-9A8C-83BB337D7919}" presName="parentText" presStyleLbl="node1" presStyleIdx="3" presStyleCnt="6">
        <dgm:presLayoutVars>
          <dgm:chMax val="0"/>
          <dgm:bulletEnabled val="1"/>
        </dgm:presLayoutVars>
      </dgm:prSet>
      <dgm:spPr/>
    </dgm:pt>
    <dgm:pt modelId="{99C5380F-352A-45CB-A874-EAA7F243B91E}" type="pres">
      <dgm:prSet presAssocID="{CD0D3710-4AED-44B4-8128-50E8E71F5551}" presName="spacer" presStyleCnt="0"/>
      <dgm:spPr/>
    </dgm:pt>
    <dgm:pt modelId="{EF4EEC35-02E6-43D0-A147-26DF48938842}" type="pres">
      <dgm:prSet presAssocID="{B9FA2257-FEE4-4A08-A648-D3E569BA6E2C}" presName="parentText" presStyleLbl="node1" presStyleIdx="4" presStyleCnt="6">
        <dgm:presLayoutVars>
          <dgm:chMax val="0"/>
          <dgm:bulletEnabled val="1"/>
        </dgm:presLayoutVars>
      </dgm:prSet>
      <dgm:spPr/>
    </dgm:pt>
    <dgm:pt modelId="{3B8FEF79-DDE4-4C1E-A531-7B2012CE0076}" type="pres">
      <dgm:prSet presAssocID="{1EE034CE-D106-4EAA-8F90-7ABB25582957}" presName="spacer" presStyleCnt="0"/>
      <dgm:spPr/>
    </dgm:pt>
    <dgm:pt modelId="{9F852C1B-5AD7-4947-85FA-D0B6C8E384DD}" type="pres">
      <dgm:prSet presAssocID="{0F59E3AB-0023-4676-985C-246C543E0858}" presName="parentText" presStyleLbl="node1" presStyleIdx="5" presStyleCnt="6">
        <dgm:presLayoutVars>
          <dgm:chMax val="0"/>
          <dgm:bulletEnabled val="1"/>
        </dgm:presLayoutVars>
      </dgm:prSet>
      <dgm:spPr/>
    </dgm:pt>
  </dgm:ptLst>
  <dgm:cxnLst>
    <dgm:cxn modelId="{CF2B570E-DC1A-438C-99DB-C6513557E287}" type="presOf" srcId="{0B6E8B6F-72FC-4523-8366-CC0ADD257641}" destId="{8B57BFA1-FEC7-4E4D-98EE-D2A899288DCD}" srcOrd="0" destOrd="0" presId="urn:microsoft.com/office/officeart/2005/8/layout/vList2"/>
    <dgm:cxn modelId="{0D73AB33-FBBC-4AA9-8FE0-596C8969B287}" srcId="{0B6E8B6F-72FC-4523-8366-CC0ADD257641}" destId="{0642216C-2610-4361-9ECA-696095D19F9A}" srcOrd="2" destOrd="0" parTransId="{7915A39A-5117-4E69-B367-4904806EA41A}" sibTransId="{D9E8C337-B0F5-493B-9E73-C76A20B68BC3}"/>
    <dgm:cxn modelId="{B09F603C-0354-45E6-90F0-C19D207E89F3}" type="presOf" srcId="{0F59E3AB-0023-4676-985C-246C543E0858}" destId="{9F852C1B-5AD7-4947-85FA-D0B6C8E384DD}" srcOrd="0" destOrd="0" presId="urn:microsoft.com/office/officeart/2005/8/layout/vList2"/>
    <dgm:cxn modelId="{5BA05768-AD6B-4A9B-BCD3-730EF65C233D}" type="presOf" srcId="{209F43E3-E1C3-4C49-9A8C-83BB337D7919}" destId="{EBB4C85D-9BA1-4096-B669-F0DCF834CA33}" srcOrd="0" destOrd="0" presId="urn:microsoft.com/office/officeart/2005/8/layout/vList2"/>
    <dgm:cxn modelId="{5EAA2E4C-A32B-4C01-9220-C80C91607D60}" type="presOf" srcId="{B9FA2257-FEE4-4A08-A648-D3E569BA6E2C}" destId="{EF4EEC35-02E6-43D0-A147-26DF48938842}" srcOrd="0" destOrd="0" presId="urn:microsoft.com/office/officeart/2005/8/layout/vList2"/>
    <dgm:cxn modelId="{7CD0FB6F-D1A0-491B-99E0-9DC50B66774D}" srcId="{0B6E8B6F-72FC-4523-8366-CC0ADD257641}" destId="{209F43E3-E1C3-4C49-9A8C-83BB337D7919}" srcOrd="3" destOrd="0" parTransId="{AEAD9BAD-471B-4D0B-86DE-958408A876E6}" sibTransId="{CD0D3710-4AED-44B4-8128-50E8E71F5551}"/>
    <dgm:cxn modelId="{A8809355-69BD-471D-B77C-C7A9F19478B6}" srcId="{0B6E8B6F-72FC-4523-8366-CC0ADD257641}" destId="{253522C9-9FB8-4CFF-9FBC-B6EE7598A9A2}" srcOrd="0" destOrd="0" parTransId="{A5DFF5A5-CE5B-48A2-8421-70503E663B6D}" sibTransId="{90E58EDA-D74F-4BE4-A952-FA0CC21A6581}"/>
    <dgm:cxn modelId="{D89DE478-01A5-4085-9D55-1676322D569A}" type="presOf" srcId="{0642216C-2610-4361-9ECA-696095D19F9A}" destId="{D5C5F609-DF0B-4136-828F-ECF329853067}" srcOrd="0" destOrd="0" presId="urn:microsoft.com/office/officeart/2005/8/layout/vList2"/>
    <dgm:cxn modelId="{E0360689-2238-463C-82A9-FE0B93DA6FA5}" type="presOf" srcId="{7A1C74C9-0161-4E04-886B-87EEC4607874}" destId="{3DB583CD-FBE6-4D24-855A-68EB981EC348}" srcOrd="0" destOrd="0" presId="urn:microsoft.com/office/officeart/2005/8/layout/vList2"/>
    <dgm:cxn modelId="{2F238D89-720F-4227-A121-FDFA3A9A85F6}" srcId="{0B6E8B6F-72FC-4523-8366-CC0ADD257641}" destId="{7A1C74C9-0161-4E04-886B-87EEC4607874}" srcOrd="1" destOrd="0" parTransId="{23D23B64-85F7-4284-B528-3DDF0AB2020D}" sibTransId="{66AF47EC-440E-4DEA-9B76-B0AE139D0E7E}"/>
    <dgm:cxn modelId="{F701C291-8145-472B-91E7-AF7A3AB45FC1}" type="presOf" srcId="{253522C9-9FB8-4CFF-9FBC-B6EE7598A9A2}" destId="{E650B2F7-9477-482E-8758-D0B09C2A8890}" srcOrd="0" destOrd="0" presId="urn:microsoft.com/office/officeart/2005/8/layout/vList2"/>
    <dgm:cxn modelId="{4F3CD3D4-792A-4076-A14D-4549ABF19F5F}" srcId="{0B6E8B6F-72FC-4523-8366-CC0ADD257641}" destId="{B9FA2257-FEE4-4A08-A648-D3E569BA6E2C}" srcOrd="4" destOrd="0" parTransId="{87644CDC-6091-4076-BE26-A671ACC2A716}" sibTransId="{1EE034CE-D106-4EAA-8F90-7ABB25582957}"/>
    <dgm:cxn modelId="{9585ECE2-09ED-4BB3-9F9D-8BEA77A4E674}" srcId="{0B6E8B6F-72FC-4523-8366-CC0ADD257641}" destId="{0F59E3AB-0023-4676-985C-246C543E0858}" srcOrd="5" destOrd="0" parTransId="{6D7AD82C-E265-432D-A9CB-F25F5FDE84DC}" sibTransId="{2F124A40-04D9-439B-8896-06D02CD98187}"/>
    <dgm:cxn modelId="{54BD69DA-0399-4C99-A250-8C9BD4C84CA2}" type="presParOf" srcId="{8B57BFA1-FEC7-4E4D-98EE-D2A899288DCD}" destId="{E650B2F7-9477-482E-8758-D0B09C2A8890}" srcOrd="0" destOrd="0" presId="urn:microsoft.com/office/officeart/2005/8/layout/vList2"/>
    <dgm:cxn modelId="{0F6343D0-3337-4F77-88EE-FAEFCF674E38}" type="presParOf" srcId="{8B57BFA1-FEC7-4E4D-98EE-D2A899288DCD}" destId="{DD59004C-D1E1-46CF-A8FD-08B2407D2824}" srcOrd="1" destOrd="0" presId="urn:microsoft.com/office/officeart/2005/8/layout/vList2"/>
    <dgm:cxn modelId="{4E4151CD-2F0F-4670-97E9-B808F159F9F7}" type="presParOf" srcId="{8B57BFA1-FEC7-4E4D-98EE-D2A899288DCD}" destId="{3DB583CD-FBE6-4D24-855A-68EB981EC348}" srcOrd="2" destOrd="0" presId="urn:microsoft.com/office/officeart/2005/8/layout/vList2"/>
    <dgm:cxn modelId="{DBF5A536-6FAB-423C-920C-E8AB903C9381}" type="presParOf" srcId="{8B57BFA1-FEC7-4E4D-98EE-D2A899288DCD}" destId="{6B8327DE-B41A-4BEE-B8B0-9158B7BF9E04}" srcOrd="3" destOrd="0" presId="urn:microsoft.com/office/officeart/2005/8/layout/vList2"/>
    <dgm:cxn modelId="{CA3989BE-5A78-4EDE-B586-316A620099A4}" type="presParOf" srcId="{8B57BFA1-FEC7-4E4D-98EE-D2A899288DCD}" destId="{D5C5F609-DF0B-4136-828F-ECF329853067}" srcOrd="4" destOrd="0" presId="urn:microsoft.com/office/officeart/2005/8/layout/vList2"/>
    <dgm:cxn modelId="{09FE89CE-76B7-43AB-86DF-C91C1948A68D}" type="presParOf" srcId="{8B57BFA1-FEC7-4E4D-98EE-D2A899288DCD}" destId="{3CC71C70-0FEB-4814-A147-B2925B227183}" srcOrd="5" destOrd="0" presId="urn:microsoft.com/office/officeart/2005/8/layout/vList2"/>
    <dgm:cxn modelId="{C425F83C-B3D8-4F8B-82B8-089CE57F9D19}" type="presParOf" srcId="{8B57BFA1-FEC7-4E4D-98EE-D2A899288DCD}" destId="{EBB4C85D-9BA1-4096-B669-F0DCF834CA33}" srcOrd="6" destOrd="0" presId="urn:microsoft.com/office/officeart/2005/8/layout/vList2"/>
    <dgm:cxn modelId="{1FC232FB-78B0-417B-81B6-8AD284C5AC90}" type="presParOf" srcId="{8B57BFA1-FEC7-4E4D-98EE-D2A899288DCD}" destId="{99C5380F-352A-45CB-A874-EAA7F243B91E}" srcOrd="7" destOrd="0" presId="urn:microsoft.com/office/officeart/2005/8/layout/vList2"/>
    <dgm:cxn modelId="{673ECF3C-51FA-4628-9F86-854BAC07558A}" type="presParOf" srcId="{8B57BFA1-FEC7-4E4D-98EE-D2A899288DCD}" destId="{EF4EEC35-02E6-43D0-A147-26DF48938842}" srcOrd="8" destOrd="0" presId="urn:microsoft.com/office/officeart/2005/8/layout/vList2"/>
    <dgm:cxn modelId="{145AFE1C-0205-4402-AF72-A00DC2FDDD93}" type="presParOf" srcId="{8B57BFA1-FEC7-4E4D-98EE-D2A899288DCD}" destId="{3B8FEF79-DDE4-4C1E-A531-7B2012CE0076}" srcOrd="9" destOrd="0" presId="urn:microsoft.com/office/officeart/2005/8/layout/vList2"/>
    <dgm:cxn modelId="{DBF63AA5-1910-41C1-B8A0-ECCF97ACA883}" type="presParOf" srcId="{8B57BFA1-FEC7-4E4D-98EE-D2A899288DCD}" destId="{9F852C1B-5AD7-4947-85FA-D0B6C8E384D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8BAA-09BA-4516-9D12-AEBFCCD8CE58}" type="doc">
      <dgm:prSet loTypeId="urn:microsoft.com/office/officeart/2005/8/layout/chevron1" loCatId="process" qsTypeId="urn:microsoft.com/office/officeart/2005/8/quickstyle/simple1" qsCatId="simple" csTypeId="urn:microsoft.com/office/officeart/2005/8/colors/accent1_2" csCatId="accent1" phldr="1"/>
      <dgm:spPr/>
    </dgm:pt>
    <dgm:pt modelId="{74123367-362D-43FA-A4E2-F39C94D33551}">
      <dgm:prSet phldrT="[Text]" custT="1"/>
      <dgm:spPr/>
      <dgm:t>
        <a:bodyPr/>
        <a:lstStyle/>
        <a:p>
          <a:pPr rtl="0"/>
          <a:r>
            <a:rPr lang="en-US" sz="1800"/>
            <a:t>Program</a:t>
          </a:r>
          <a:r>
            <a:rPr lang="en-US" sz="1800">
              <a:latin typeface="Arial"/>
            </a:rPr>
            <a:t> </a:t>
          </a:r>
          <a:endParaRPr lang="en-US" sz="1800"/>
        </a:p>
        <a:p>
          <a:pPr rtl="0"/>
          <a:r>
            <a:rPr lang="en-US" sz="1800"/>
            <a:t>Deployment</a:t>
          </a:r>
          <a:r>
            <a:rPr lang="en-US" sz="1800">
              <a:latin typeface="Arial"/>
            </a:rPr>
            <a:t> </a:t>
          </a:r>
          <a:endParaRPr lang="en-US" sz="1800"/>
        </a:p>
      </dgm:t>
    </dgm:pt>
    <dgm:pt modelId="{C761DC30-D19D-4296-88E4-5D5D3CB4F14B}" type="parTrans" cxnId="{8FACBB3E-8F4D-464C-B707-D75433BB0255}">
      <dgm:prSet/>
      <dgm:spPr/>
      <dgm:t>
        <a:bodyPr/>
        <a:lstStyle/>
        <a:p>
          <a:endParaRPr lang="en-US"/>
        </a:p>
      </dgm:t>
    </dgm:pt>
    <dgm:pt modelId="{F412615B-14AC-4D77-8F3C-78EA720BED37}" type="sibTrans" cxnId="{8FACBB3E-8F4D-464C-B707-D75433BB0255}">
      <dgm:prSet/>
      <dgm:spPr/>
      <dgm:t>
        <a:bodyPr/>
        <a:lstStyle/>
        <a:p>
          <a:endParaRPr lang="en-US"/>
        </a:p>
      </dgm:t>
    </dgm:pt>
    <dgm:pt modelId="{6B9F2E35-BFCC-42DD-B5AD-EAC8129A1D68}">
      <dgm:prSet phldrT="[Text]" custT="1"/>
      <dgm:spPr/>
      <dgm:t>
        <a:bodyPr/>
        <a:lstStyle/>
        <a:p>
          <a:pPr rtl="0"/>
          <a:r>
            <a:rPr lang="en-US" sz="1800"/>
            <a:t>Active Engagement</a:t>
          </a:r>
          <a:r>
            <a:rPr lang="en-US" sz="1800">
              <a:latin typeface="Arial"/>
            </a:rPr>
            <a:t> </a:t>
          </a:r>
          <a:endParaRPr lang="en-US" sz="1800"/>
        </a:p>
      </dgm:t>
    </dgm:pt>
    <dgm:pt modelId="{11B59545-F62F-421A-957A-0AB6D27E2324}" type="parTrans" cxnId="{B11E298C-B203-44CA-A0FB-4209CBC6E023}">
      <dgm:prSet/>
      <dgm:spPr/>
      <dgm:t>
        <a:bodyPr/>
        <a:lstStyle/>
        <a:p>
          <a:endParaRPr lang="en-US"/>
        </a:p>
      </dgm:t>
    </dgm:pt>
    <dgm:pt modelId="{2C21C917-F519-4A26-BB8F-DCC63E1998A2}" type="sibTrans" cxnId="{B11E298C-B203-44CA-A0FB-4209CBC6E023}">
      <dgm:prSet/>
      <dgm:spPr/>
      <dgm:t>
        <a:bodyPr/>
        <a:lstStyle/>
        <a:p>
          <a:endParaRPr lang="en-US"/>
        </a:p>
      </dgm:t>
    </dgm:pt>
    <dgm:pt modelId="{97F9FD81-7222-47D7-AAB9-F175A69F73AB}">
      <dgm:prSet phldrT="[Text]" custT="1"/>
      <dgm:spPr/>
      <dgm:t>
        <a:bodyPr/>
        <a:lstStyle/>
        <a:p>
          <a:r>
            <a:rPr lang="en-US" sz="1800"/>
            <a:t>Emission Reduction Plan</a:t>
          </a:r>
        </a:p>
      </dgm:t>
    </dgm:pt>
    <dgm:pt modelId="{2A227130-3317-412D-9081-D2AC223A297F}" type="parTrans" cxnId="{82FF166E-C93C-4744-AE07-B3539A658DD4}">
      <dgm:prSet/>
      <dgm:spPr/>
      <dgm:t>
        <a:bodyPr/>
        <a:lstStyle/>
        <a:p>
          <a:endParaRPr lang="en-US"/>
        </a:p>
      </dgm:t>
    </dgm:pt>
    <dgm:pt modelId="{1CF9C3DC-E666-4998-B93A-97225AE930AA}" type="sibTrans" cxnId="{82FF166E-C93C-4744-AE07-B3539A658DD4}">
      <dgm:prSet/>
      <dgm:spPr/>
      <dgm:t>
        <a:bodyPr/>
        <a:lstStyle/>
        <a:p>
          <a:endParaRPr lang="en-US"/>
        </a:p>
      </dgm:t>
    </dgm:pt>
    <dgm:pt modelId="{3EFA0F08-DBDD-4D8E-89F7-70C1DFF5F8BB}" type="pres">
      <dgm:prSet presAssocID="{596A8BAA-09BA-4516-9D12-AEBFCCD8CE58}" presName="Name0" presStyleCnt="0">
        <dgm:presLayoutVars>
          <dgm:dir/>
          <dgm:animLvl val="lvl"/>
          <dgm:resizeHandles val="exact"/>
        </dgm:presLayoutVars>
      </dgm:prSet>
      <dgm:spPr/>
    </dgm:pt>
    <dgm:pt modelId="{C33FBCAC-EC1D-4920-B84D-F310493D349E}" type="pres">
      <dgm:prSet presAssocID="{74123367-362D-43FA-A4E2-F39C94D33551}" presName="parTxOnly" presStyleLbl="node1" presStyleIdx="0" presStyleCnt="3">
        <dgm:presLayoutVars>
          <dgm:chMax val="0"/>
          <dgm:chPref val="0"/>
          <dgm:bulletEnabled val="1"/>
        </dgm:presLayoutVars>
      </dgm:prSet>
      <dgm:spPr/>
    </dgm:pt>
    <dgm:pt modelId="{911A1617-6894-4312-B4BB-CB3CE7E58A7D}" type="pres">
      <dgm:prSet presAssocID="{F412615B-14AC-4D77-8F3C-78EA720BED37}" presName="parTxOnlySpace" presStyleCnt="0"/>
      <dgm:spPr/>
    </dgm:pt>
    <dgm:pt modelId="{A84F29F1-44BF-4321-8379-9C9037E51E7B}" type="pres">
      <dgm:prSet presAssocID="{6B9F2E35-BFCC-42DD-B5AD-EAC8129A1D68}" presName="parTxOnly" presStyleLbl="node1" presStyleIdx="1" presStyleCnt="3" custLinFactNeighborX="-15579" custLinFactNeighborY="7561">
        <dgm:presLayoutVars>
          <dgm:chMax val="0"/>
          <dgm:chPref val="0"/>
          <dgm:bulletEnabled val="1"/>
        </dgm:presLayoutVars>
      </dgm:prSet>
      <dgm:spPr/>
    </dgm:pt>
    <dgm:pt modelId="{B76BCC55-86B9-4836-84A5-1BCDFC07259D}" type="pres">
      <dgm:prSet presAssocID="{2C21C917-F519-4A26-BB8F-DCC63E1998A2}" presName="parTxOnlySpace" presStyleCnt="0"/>
      <dgm:spPr/>
    </dgm:pt>
    <dgm:pt modelId="{2DCB3C4A-C05B-4B97-AB54-817A7AC99887}" type="pres">
      <dgm:prSet presAssocID="{97F9FD81-7222-47D7-AAB9-F175A69F73AB}" presName="parTxOnly" presStyleLbl="node1" presStyleIdx="2" presStyleCnt="3">
        <dgm:presLayoutVars>
          <dgm:chMax val="0"/>
          <dgm:chPref val="0"/>
          <dgm:bulletEnabled val="1"/>
        </dgm:presLayoutVars>
      </dgm:prSet>
      <dgm:spPr/>
    </dgm:pt>
  </dgm:ptLst>
  <dgm:cxnLst>
    <dgm:cxn modelId="{DB815B16-7E14-45CB-8C10-3AF2A53E19C7}" type="presOf" srcId="{97F9FD81-7222-47D7-AAB9-F175A69F73AB}" destId="{2DCB3C4A-C05B-4B97-AB54-817A7AC99887}" srcOrd="0" destOrd="0" presId="urn:microsoft.com/office/officeart/2005/8/layout/chevron1"/>
    <dgm:cxn modelId="{1C072B19-73D6-4FC7-A52C-A5D551CEC21C}" type="presOf" srcId="{6B9F2E35-BFCC-42DD-B5AD-EAC8129A1D68}" destId="{A84F29F1-44BF-4321-8379-9C9037E51E7B}" srcOrd="0" destOrd="0" presId="urn:microsoft.com/office/officeart/2005/8/layout/chevron1"/>
    <dgm:cxn modelId="{8740BC1F-915B-4499-8A0C-2D58BFCBEF89}" type="presOf" srcId="{596A8BAA-09BA-4516-9D12-AEBFCCD8CE58}" destId="{3EFA0F08-DBDD-4D8E-89F7-70C1DFF5F8BB}" srcOrd="0" destOrd="0" presId="urn:microsoft.com/office/officeart/2005/8/layout/chevron1"/>
    <dgm:cxn modelId="{8FACBB3E-8F4D-464C-B707-D75433BB0255}" srcId="{596A8BAA-09BA-4516-9D12-AEBFCCD8CE58}" destId="{74123367-362D-43FA-A4E2-F39C94D33551}" srcOrd="0" destOrd="0" parTransId="{C761DC30-D19D-4296-88E4-5D5D3CB4F14B}" sibTransId="{F412615B-14AC-4D77-8F3C-78EA720BED37}"/>
    <dgm:cxn modelId="{50D6F75B-EC3A-46A4-B4B4-62BE9F8015FD}" type="presOf" srcId="{74123367-362D-43FA-A4E2-F39C94D33551}" destId="{C33FBCAC-EC1D-4920-B84D-F310493D349E}" srcOrd="0" destOrd="0" presId="urn:microsoft.com/office/officeart/2005/8/layout/chevron1"/>
    <dgm:cxn modelId="{82FF166E-C93C-4744-AE07-B3539A658DD4}" srcId="{596A8BAA-09BA-4516-9D12-AEBFCCD8CE58}" destId="{97F9FD81-7222-47D7-AAB9-F175A69F73AB}" srcOrd="2" destOrd="0" parTransId="{2A227130-3317-412D-9081-D2AC223A297F}" sibTransId="{1CF9C3DC-E666-4998-B93A-97225AE930AA}"/>
    <dgm:cxn modelId="{B11E298C-B203-44CA-A0FB-4209CBC6E023}" srcId="{596A8BAA-09BA-4516-9D12-AEBFCCD8CE58}" destId="{6B9F2E35-BFCC-42DD-B5AD-EAC8129A1D68}" srcOrd="1" destOrd="0" parTransId="{11B59545-F62F-421A-957A-0AB6D27E2324}" sibTransId="{2C21C917-F519-4A26-BB8F-DCC63E1998A2}"/>
    <dgm:cxn modelId="{98B70F30-E029-4096-84D5-0AA452DDB6F9}" type="presParOf" srcId="{3EFA0F08-DBDD-4D8E-89F7-70C1DFF5F8BB}" destId="{C33FBCAC-EC1D-4920-B84D-F310493D349E}" srcOrd="0" destOrd="0" presId="urn:microsoft.com/office/officeart/2005/8/layout/chevron1"/>
    <dgm:cxn modelId="{86B1E14A-EFD5-42C5-8EF1-B0756FB72F02}" type="presParOf" srcId="{3EFA0F08-DBDD-4D8E-89F7-70C1DFF5F8BB}" destId="{911A1617-6894-4312-B4BB-CB3CE7E58A7D}" srcOrd="1" destOrd="0" presId="urn:microsoft.com/office/officeart/2005/8/layout/chevron1"/>
    <dgm:cxn modelId="{D8356162-E73D-4E5F-B1D1-2050207733E0}" type="presParOf" srcId="{3EFA0F08-DBDD-4D8E-89F7-70C1DFF5F8BB}" destId="{A84F29F1-44BF-4321-8379-9C9037E51E7B}" srcOrd="2" destOrd="0" presId="urn:microsoft.com/office/officeart/2005/8/layout/chevron1"/>
    <dgm:cxn modelId="{FC89A7BD-4B42-49B3-A55A-FC6C2EF050A5}" type="presParOf" srcId="{3EFA0F08-DBDD-4D8E-89F7-70C1DFF5F8BB}" destId="{B76BCC55-86B9-4836-84A5-1BCDFC07259D}" srcOrd="3" destOrd="0" presId="urn:microsoft.com/office/officeart/2005/8/layout/chevron1"/>
    <dgm:cxn modelId="{C1F61935-0CAE-4EAA-B179-04F400F5935A}" type="presParOf" srcId="{3EFA0F08-DBDD-4D8E-89F7-70C1DFF5F8BB}" destId="{2DCB3C4A-C05B-4B97-AB54-817A7AC9988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AB984-FBD5-4FC3-9724-32BE526B18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4251AA-230D-41D7-8DDA-A4EDB9F20A57}">
      <dgm:prSet phldrT="[Text]" custT="1"/>
      <dgm:spPr/>
      <dgm:t>
        <a:bodyPr lIns="182880" tIns="91440" rIns="182880" bIns="91440"/>
        <a:lstStyle/>
        <a:p>
          <a:r>
            <a:rPr lang="en-US" sz="1600" b="1" i="0"/>
            <a:t>Working with Suppliers to Reduce Upstream Emissions</a:t>
          </a:r>
          <a:endParaRPr lang="en-US" sz="1600"/>
        </a:p>
      </dgm:t>
    </dgm:pt>
    <dgm:pt modelId="{CE0D52CD-0981-462D-94E4-C0F1509A8FE8}" type="parTrans" cxnId="{226AA465-3AFC-4296-AD81-99762607D5F3}">
      <dgm:prSet/>
      <dgm:spPr/>
      <dgm:t>
        <a:bodyPr/>
        <a:lstStyle/>
        <a:p>
          <a:endParaRPr lang="en-US" sz="1400"/>
        </a:p>
      </dgm:t>
    </dgm:pt>
    <dgm:pt modelId="{3C4DA046-C791-4BEB-9D36-A828DCE518A4}" type="sibTrans" cxnId="{226AA465-3AFC-4296-AD81-99762607D5F3}">
      <dgm:prSet/>
      <dgm:spPr/>
      <dgm:t>
        <a:bodyPr/>
        <a:lstStyle/>
        <a:p>
          <a:endParaRPr lang="en-US" sz="1400"/>
        </a:p>
      </dgm:t>
    </dgm:pt>
    <dgm:pt modelId="{A92E7E72-0E05-463E-8C4C-443507D0A0BB}">
      <dgm:prSet custT="1"/>
      <dgm:spPr/>
      <dgm:t>
        <a:bodyPr lIns="182880" tIns="91440" rIns="182880" bIns="91440"/>
        <a:lstStyle/>
        <a:p>
          <a:r>
            <a:rPr lang="en-US" sz="1600" b="1" i="0"/>
            <a:t>Together with our partners, Corning will continue to reduce global GHG emissions aligned with our commitment to climate action.</a:t>
          </a:r>
        </a:p>
      </dgm:t>
    </dgm:pt>
    <dgm:pt modelId="{33B94707-FB45-45D2-9037-F5CA95BFE507}" type="parTrans" cxnId="{62F460C3-754B-44BC-AE75-6D5608D910DA}">
      <dgm:prSet/>
      <dgm:spPr/>
      <dgm:t>
        <a:bodyPr/>
        <a:lstStyle/>
        <a:p>
          <a:endParaRPr lang="en-US" sz="1400"/>
        </a:p>
      </dgm:t>
    </dgm:pt>
    <dgm:pt modelId="{84F0DCF5-BA08-4851-B111-F66563819BC0}" type="sibTrans" cxnId="{62F460C3-754B-44BC-AE75-6D5608D910DA}">
      <dgm:prSet/>
      <dgm:spPr/>
      <dgm:t>
        <a:bodyPr/>
        <a:lstStyle/>
        <a:p>
          <a:endParaRPr lang="en-US" sz="1400"/>
        </a:p>
      </dgm:t>
    </dgm:pt>
    <dgm:pt modelId="{598A98C2-D932-4B34-81B1-52C0698D31A4}">
      <dgm:prSet phldrT="[Text]" custT="1"/>
      <dgm:spPr/>
      <dgm:t>
        <a:bodyPr lIns="182880"/>
        <a:lstStyle/>
        <a:p>
          <a:r>
            <a:rPr lang="en-US" sz="1200" b="0" i="0"/>
            <a:t>Corning will be rolling out our formal supplier engagement program in 2023 to reduce upstream emissions from suppliers systematically  </a:t>
          </a:r>
          <a:endParaRPr lang="en-US" sz="1200"/>
        </a:p>
      </dgm:t>
    </dgm:pt>
    <dgm:pt modelId="{9FD0054E-17C6-482D-92CE-5D56B34CFADE}" type="parTrans" cxnId="{97C3AAD4-C5E3-4C14-A589-FE9D99268A0A}">
      <dgm:prSet/>
      <dgm:spPr/>
      <dgm:t>
        <a:bodyPr/>
        <a:lstStyle/>
        <a:p>
          <a:endParaRPr lang="en-US" sz="1400"/>
        </a:p>
      </dgm:t>
    </dgm:pt>
    <dgm:pt modelId="{1DA16B9C-B268-4F64-B98D-B32A384C14D4}" type="sibTrans" cxnId="{97C3AAD4-C5E3-4C14-A589-FE9D99268A0A}">
      <dgm:prSet/>
      <dgm:spPr/>
      <dgm:t>
        <a:bodyPr/>
        <a:lstStyle/>
        <a:p>
          <a:endParaRPr lang="en-US" sz="1400"/>
        </a:p>
      </dgm:t>
    </dgm:pt>
    <dgm:pt modelId="{D10D12E2-267F-4F6C-92D9-07C470A1AA83}">
      <dgm:prSet custT="1"/>
      <dgm:spPr/>
      <dgm:t>
        <a:bodyPr lIns="182880"/>
        <a:lstStyle/>
        <a:p>
          <a:pPr>
            <a:lnSpc>
              <a:spcPct val="100000"/>
            </a:lnSpc>
          </a:pPr>
          <a:r>
            <a:rPr lang="en-US" sz="1200" b="0" i="0"/>
            <a:t>Corning’s new product innovations are increasingly focused on reducing embodied carbon in our products and our customers’ products and operations. </a:t>
          </a:r>
        </a:p>
      </dgm:t>
    </dgm:pt>
    <dgm:pt modelId="{74DB6F70-D4E7-4D56-9CFE-9B3E9C7DAB19}" type="parTrans" cxnId="{37E81CD2-4956-4FA0-987E-D5ABD555C9E0}">
      <dgm:prSet/>
      <dgm:spPr/>
      <dgm:t>
        <a:bodyPr/>
        <a:lstStyle/>
        <a:p>
          <a:endParaRPr lang="en-US" sz="1400"/>
        </a:p>
      </dgm:t>
    </dgm:pt>
    <dgm:pt modelId="{649D1DB7-584A-4169-A2BA-D58E1FA12203}" type="sibTrans" cxnId="{37E81CD2-4956-4FA0-987E-D5ABD555C9E0}">
      <dgm:prSet/>
      <dgm:spPr/>
      <dgm:t>
        <a:bodyPr/>
        <a:lstStyle/>
        <a:p>
          <a:endParaRPr lang="en-US" sz="1400"/>
        </a:p>
      </dgm:t>
    </dgm:pt>
    <dgm:pt modelId="{A352F6B4-25C9-4302-BB33-9EA4866752B2}">
      <dgm:prSet phldrT="[Text]" custT="1"/>
      <dgm:spPr/>
      <dgm:t>
        <a:bodyPr lIns="182880" tIns="91440" rIns="182880" bIns="91440"/>
        <a:lstStyle/>
        <a:p>
          <a:r>
            <a:rPr lang="en-US" sz="1600" b="1" i="0"/>
            <a:t>Integrating Sustainability into Our Innovation Process</a:t>
          </a:r>
          <a:endParaRPr lang="en-US" sz="1600"/>
        </a:p>
      </dgm:t>
    </dgm:pt>
    <dgm:pt modelId="{B8E224A6-0709-448C-BF1C-A8C12D868D61}" type="parTrans" cxnId="{4189E3F4-DF09-4395-9055-F5CB5359A244}">
      <dgm:prSet/>
      <dgm:spPr/>
      <dgm:t>
        <a:bodyPr/>
        <a:lstStyle/>
        <a:p>
          <a:endParaRPr lang="en-US" sz="1400"/>
        </a:p>
      </dgm:t>
    </dgm:pt>
    <dgm:pt modelId="{3013BA75-3423-4EE4-B05D-4BC272955E3B}" type="sibTrans" cxnId="{4189E3F4-DF09-4395-9055-F5CB5359A244}">
      <dgm:prSet/>
      <dgm:spPr/>
      <dgm:t>
        <a:bodyPr/>
        <a:lstStyle/>
        <a:p>
          <a:endParaRPr lang="en-US" sz="1400"/>
        </a:p>
      </dgm:t>
    </dgm:pt>
    <dgm:pt modelId="{565742A5-7FFF-4DB1-BAA3-7F45CC139D65}">
      <dgm:prSet custT="1"/>
      <dgm:spPr/>
      <dgm:t>
        <a:bodyPr lIns="182880"/>
        <a:lstStyle/>
        <a:p>
          <a:pPr>
            <a:lnSpc>
              <a:spcPct val="100000"/>
            </a:lnSpc>
          </a:pPr>
          <a:r>
            <a:rPr lang="en-US" sz="1200" b="0" i="0"/>
            <a:t>Corning has begun to use life cycle assessments performed by third parties to provide industry-recognized calculations of embodied carbon and </a:t>
          </a:r>
          <a:r>
            <a:rPr lang="en-US" sz="1200" b="1" i="0"/>
            <a:t>we will request additional LCA information from suppliers through our supplier engagement program.</a:t>
          </a:r>
        </a:p>
      </dgm:t>
    </dgm:pt>
    <dgm:pt modelId="{E004783B-5ED1-442E-814B-6CE343805F68}" type="parTrans" cxnId="{1D60EF3E-D9A0-4B4C-B93F-3D0C9A73F8A2}">
      <dgm:prSet/>
      <dgm:spPr/>
      <dgm:t>
        <a:bodyPr/>
        <a:lstStyle/>
        <a:p>
          <a:endParaRPr lang="en-US" sz="1400"/>
        </a:p>
      </dgm:t>
    </dgm:pt>
    <dgm:pt modelId="{6A0CD4FA-1559-47A0-ACC9-94C58CAE183C}" type="sibTrans" cxnId="{1D60EF3E-D9A0-4B4C-B93F-3D0C9A73F8A2}">
      <dgm:prSet/>
      <dgm:spPr/>
      <dgm:t>
        <a:bodyPr/>
        <a:lstStyle/>
        <a:p>
          <a:endParaRPr lang="en-US" sz="1400"/>
        </a:p>
      </dgm:t>
    </dgm:pt>
    <dgm:pt modelId="{604197F9-358D-47D0-A60D-911290120E53}">
      <dgm:prSet custT="1"/>
      <dgm:spPr/>
      <dgm:t>
        <a:bodyPr lIns="182880"/>
        <a:lstStyle/>
        <a:p>
          <a:pPr>
            <a:lnSpc>
              <a:spcPct val="100000"/>
            </a:lnSpc>
          </a:pPr>
          <a:r>
            <a:rPr lang="en-US" sz="1200" b="0" i="0"/>
            <a:t>We are also developing GHG-impact estimates to be used in the early-stage design of products.</a:t>
          </a:r>
        </a:p>
      </dgm:t>
    </dgm:pt>
    <dgm:pt modelId="{C1A6B8D1-4365-4969-94E2-1664A2531D28}" type="parTrans" cxnId="{846EFA9C-7D6A-4F92-9DEB-1EC2351EE9CC}">
      <dgm:prSet/>
      <dgm:spPr/>
      <dgm:t>
        <a:bodyPr/>
        <a:lstStyle/>
        <a:p>
          <a:endParaRPr lang="en-US" sz="1400"/>
        </a:p>
      </dgm:t>
    </dgm:pt>
    <dgm:pt modelId="{C5CE9320-575D-4ADF-BC52-EB1A4716EA58}" type="sibTrans" cxnId="{846EFA9C-7D6A-4F92-9DEB-1EC2351EE9CC}">
      <dgm:prSet/>
      <dgm:spPr/>
      <dgm:t>
        <a:bodyPr/>
        <a:lstStyle/>
        <a:p>
          <a:endParaRPr lang="en-US" sz="1400"/>
        </a:p>
      </dgm:t>
    </dgm:pt>
    <dgm:pt modelId="{07CEB748-5D7A-4572-9E15-5E376B5C9334}" type="pres">
      <dgm:prSet presAssocID="{952AB984-FBD5-4FC3-9724-32BE526B18B8}" presName="linear" presStyleCnt="0">
        <dgm:presLayoutVars>
          <dgm:animLvl val="lvl"/>
          <dgm:resizeHandles val="exact"/>
        </dgm:presLayoutVars>
      </dgm:prSet>
      <dgm:spPr/>
    </dgm:pt>
    <dgm:pt modelId="{6C9F4992-1696-41A2-926A-FBA73966996C}" type="pres">
      <dgm:prSet presAssocID="{784251AA-230D-41D7-8DDA-A4EDB9F20A57}" presName="parentText" presStyleLbl="node1" presStyleIdx="0" presStyleCnt="3" custScaleY="63691">
        <dgm:presLayoutVars>
          <dgm:chMax val="0"/>
          <dgm:bulletEnabled val="1"/>
        </dgm:presLayoutVars>
      </dgm:prSet>
      <dgm:spPr>
        <a:prstGeom prst="rect">
          <a:avLst/>
        </a:prstGeom>
      </dgm:spPr>
    </dgm:pt>
    <dgm:pt modelId="{4CCB7900-7A43-4047-BB79-9D0A474EFAAC}" type="pres">
      <dgm:prSet presAssocID="{784251AA-230D-41D7-8DDA-A4EDB9F20A57}" presName="childText" presStyleLbl="revTx" presStyleIdx="0" presStyleCnt="2" custLinFactNeighborY="7905">
        <dgm:presLayoutVars>
          <dgm:bulletEnabled val="1"/>
        </dgm:presLayoutVars>
      </dgm:prSet>
      <dgm:spPr/>
    </dgm:pt>
    <dgm:pt modelId="{705578A8-9FA5-47C9-A676-1F06C02819C8}" type="pres">
      <dgm:prSet presAssocID="{A352F6B4-25C9-4302-BB33-9EA4866752B2}" presName="parentText" presStyleLbl="node1" presStyleIdx="1" presStyleCnt="3" custScaleY="68535" custLinFactNeighborY="-56532">
        <dgm:presLayoutVars>
          <dgm:chMax val="0"/>
          <dgm:bulletEnabled val="1"/>
        </dgm:presLayoutVars>
      </dgm:prSet>
      <dgm:spPr>
        <a:prstGeom prst="rect">
          <a:avLst/>
        </a:prstGeom>
      </dgm:spPr>
    </dgm:pt>
    <dgm:pt modelId="{3B7B535B-A8B5-4E7A-9193-3798ADC0E394}" type="pres">
      <dgm:prSet presAssocID="{A352F6B4-25C9-4302-BB33-9EA4866752B2}" presName="childText" presStyleLbl="revTx" presStyleIdx="1" presStyleCnt="2" custLinFactNeighborY="-40591">
        <dgm:presLayoutVars>
          <dgm:bulletEnabled val="1"/>
        </dgm:presLayoutVars>
      </dgm:prSet>
      <dgm:spPr/>
    </dgm:pt>
    <dgm:pt modelId="{B2E759CE-9F12-4525-B522-C02315DFE0CA}" type="pres">
      <dgm:prSet presAssocID="{A92E7E72-0E05-463E-8C4C-443507D0A0BB}" presName="parentText" presStyleLbl="node1" presStyleIdx="2" presStyleCnt="3" custScaleY="81669" custLinFactNeighborY="-41012">
        <dgm:presLayoutVars>
          <dgm:chMax val="0"/>
          <dgm:bulletEnabled val="1"/>
        </dgm:presLayoutVars>
      </dgm:prSet>
      <dgm:spPr>
        <a:prstGeom prst="rect">
          <a:avLst/>
        </a:prstGeom>
      </dgm:spPr>
    </dgm:pt>
  </dgm:ptLst>
  <dgm:cxnLst>
    <dgm:cxn modelId="{01772511-0A67-412D-981A-FBE4C6E5F202}" type="presOf" srcId="{565742A5-7FFF-4DB1-BAA3-7F45CC139D65}" destId="{3B7B535B-A8B5-4E7A-9193-3798ADC0E394}" srcOrd="0" destOrd="1" presId="urn:microsoft.com/office/officeart/2005/8/layout/vList2"/>
    <dgm:cxn modelId="{99DD8517-7DFE-4B33-AB72-D36D444C50DA}" type="presOf" srcId="{A352F6B4-25C9-4302-BB33-9EA4866752B2}" destId="{705578A8-9FA5-47C9-A676-1F06C02819C8}" srcOrd="0" destOrd="0" presId="urn:microsoft.com/office/officeart/2005/8/layout/vList2"/>
    <dgm:cxn modelId="{9A175D19-CEAE-459A-BA28-DD580F3A21D0}" type="presOf" srcId="{784251AA-230D-41D7-8DDA-A4EDB9F20A57}" destId="{6C9F4992-1696-41A2-926A-FBA73966996C}" srcOrd="0" destOrd="0" presId="urn:microsoft.com/office/officeart/2005/8/layout/vList2"/>
    <dgm:cxn modelId="{1D60EF3E-D9A0-4B4C-B93F-3D0C9A73F8A2}" srcId="{A352F6B4-25C9-4302-BB33-9EA4866752B2}" destId="{565742A5-7FFF-4DB1-BAA3-7F45CC139D65}" srcOrd="1" destOrd="0" parTransId="{E004783B-5ED1-442E-814B-6CE343805F68}" sibTransId="{6A0CD4FA-1559-47A0-ACC9-94C58CAE183C}"/>
    <dgm:cxn modelId="{8A943464-AD50-4BC3-968B-6FFFA83AD6B8}" type="presOf" srcId="{A92E7E72-0E05-463E-8C4C-443507D0A0BB}" destId="{B2E759CE-9F12-4525-B522-C02315DFE0CA}" srcOrd="0" destOrd="0" presId="urn:microsoft.com/office/officeart/2005/8/layout/vList2"/>
    <dgm:cxn modelId="{226AA465-3AFC-4296-AD81-99762607D5F3}" srcId="{952AB984-FBD5-4FC3-9724-32BE526B18B8}" destId="{784251AA-230D-41D7-8DDA-A4EDB9F20A57}" srcOrd="0" destOrd="0" parTransId="{CE0D52CD-0981-462D-94E4-C0F1509A8FE8}" sibTransId="{3C4DA046-C791-4BEB-9D36-A828DCE518A4}"/>
    <dgm:cxn modelId="{846EFA9C-7D6A-4F92-9DEB-1EC2351EE9CC}" srcId="{A352F6B4-25C9-4302-BB33-9EA4866752B2}" destId="{604197F9-358D-47D0-A60D-911290120E53}" srcOrd="2" destOrd="0" parTransId="{C1A6B8D1-4365-4969-94E2-1664A2531D28}" sibTransId="{C5CE9320-575D-4ADF-BC52-EB1A4716EA58}"/>
    <dgm:cxn modelId="{6C0D66B4-8369-443E-AFE0-07EDD7561117}" type="presOf" srcId="{952AB984-FBD5-4FC3-9724-32BE526B18B8}" destId="{07CEB748-5D7A-4572-9E15-5E376B5C9334}" srcOrd="0" destOrd="0" presId="urn:microsoft.com/office/officeart/2005/8/layout/vList2"/>
    <dgm:cxn modelId="{3DE5AFC0-D729-4364-A469-12330AE3FC8A}" type="presOf" srcId="{598A98C2-D932-4B34-81B1-52C0698D31A4}" destId="{4CCB7900-7A43-4047-BB79-9D0A474EFAAC}" srcOrd="0" destOrd="0" presId="urn:microsoft.com/office/officeart/2005/8/layout/vList2"/>
    <dgm:cxn modelId="{62F460C3-754B-44BC-AE75-6D5608D910DA}" srcId="{952AB984-FBD5-4FC3-9724-32BE526B18B8}" destId="{A92E7E72-0E05-463E-8C4C-443507D0A0BB}" srcOrd="2" destOrd="0" parTransId="{33B94707-FB45-45D2-9037-F5CA95BFE507}" sibTransId="{84F0DCF5-BA08-4851-B111-F66563819BC0}"/>
    <dgm:cxn modelId="{37E81CD2-4956-4FA0-987E-D5ABD555C9E0}" srcId="{A352F6B4-25C9-4302-BB33-9EA4866752B2}" destId="{D10D12E2-267F-4F6C-92D9-07C470A1AA83}" srcOrd="0" destOrd="0" parTransId="{74DB6F70-D4E7-4D56-9CFE-9B3E9C7DAB19}" sibTransId="{649D1DB7-584A-4169-A2BA-D58E1FA12203}"/>
    <dgm:cxn modelId="{97C3AAD4-C5E3-4C14-A589-FE9D99268A0A}" srcId="{784251AA-230D-41D7-8DDA-A4EDB9F20A57}" destId="{598A98C2-D932-4B34-81B1-52C0698D31A4}" srcOrd="0" destOrd="0" parTransId="{9FD0054E-17C6-482D-92CE-5D56B34CFADE}" sibTransId="{1DA16B9C-B268-4F64-B98D-B32A384C14D4}"/>
    <dgm:cxn modelId="{5391A2E2-6019-4E2B-A086-82CA23094255}" type="presOf" srcId="{604197F9-358D-47D0-A60D-911290120E53}" destId="{3B7B535B-A8B5-4E7A-9193-3798ADC0E394}" srcOrd="0" destOrd="2" presId="urn:microsoft.com/office/officeart/2005/8/layout/vList2"/>
    <dgm:cxn modelId="{3DF67DF1-8C8D-471A-83BE-B409F8B5CB2D}" type="presOf" srcId="{D10D12E2-267F-4F6C-92D9-07C470A1AA83}" destId="{3B7B535B-A8B5-4E7A-9193-3798ADC0E394}" srcOrd="0" destOrd="0" presId="urn:microsoft.com/office/officeart/2005/8/layout/vList2"/>
    <dgm:cxn modelId="{4189E3F4-DF09-4395-9055-F5CB5359A244}" srcId="{952AB984-FBD5-4FC3-9724-32BE526B18B8}" destId="{A352F6B4-25C9-4302-BB33-9EA4866752B2}" srcOrd="1" destOrd="0" parTransId="{B8E224A6-0709-448C-BF1C-A8C12D868D61}" sibTransId="{3013BA75-3423-4EE4-B05D-4BC272955E3B}"/>
    <dgm:cxn modelId="{E789D435-8345-4575-A235-27DC2FA4A515}" type="presParOf" srcId="{07CEB748-5D7A-4572-9E15-5E376B5C9334}" destId="{6C9F4992-1696-41A2-926A-FBA73966996C}" srcOrd="0" destOrd="0" presId="urn:microsoft.com/office/officeart/2005/8/layout/vList2"/>
    <dgm:cxn modelId="{4EA63313-2FFA-4F7A-961D-FA043BD02BD7}" type="presParOf" srcId="{07CEB748-5D7A-4572-9E15-5E376B5C9334}" destId="{4CCB7900-7A43-4047-BB79-9D0A474EFAAC}" srcOrd="1" destOrd="0" presId="urn:microsoft.com/office/officeart/2005/8/layout/vList2"/>
    <dgm:cxn modelId="{3AAC4D23-8DFB-41D0-9F23-2671A8DEBF23}" type="presParOf" srcId="{07CEB748-5D7A-4572-9E15-5E376B5C9334}" destId="{705578A8-9FA5-47C9-A676-1F06C02819C8}" srcOrd="2" destOrd="0" presId="urn:microsoft.com/office/officeart/2005/8/layout/vList2"/>
    <dgm:cxn modelId="{7D6734C3-96FB-4EF4-A310-8F4F480A72A5}" type="presParOf" srcId="{07CEB748-5D7A-4572-9E15-5E376B5C9334}" destId="{3B7B535B-A8B5-4E7A-9193-3798ADC0E394}" srcOrd="3" destOrd="0" presId="urn:microsoft.com/office/officeart/2005/8/layout/vList2"/>
    <dgm:cxn modelId="{6962F795-C57F-47CF-90D6-AC5A3C9971DA}" type="presParOf" srcId="{07CEB748-5D7A-4572-9E15-5E376B5C9334}" destId="{B2E759CE-9F12-4525-B522-C02315DFE0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494E9-245C-4A70-A5DA-8A7F1C1F503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CB5ED117-2061-4296-82CA-5DEAB3172E4C}">
      <dgm:prSet phldrT="[Text]"/>
      <dgm:spPr/>
      <dgm:t>
        <a:bodyPr lIns="182880"/>
        <a:lstStyle/>
        <a:p>
          <a:pPr algn="l"/>
          <a:r>
            <a:rPr lang="en-US"/>
            <a:t>Upstream</a:t>
          </a:r>
        </a:p>
      </dgm:t>
    </dgm:pt>
    <dgm:pt modelId="{ADE3282C-31CF-4717-957C-DF966481A761}" type="parTrans" cxnId="{86322595-F281-4B00-B71E-D63D129BCB2B}">
      <dgm:prSet/>
      <dgm:spPr/>
      <dgm:t>
        <a:bodyPr/>
        <a:lstStyle/>
        <a:p>
          <a:endParaRPr lang="en-US"/>
        </a:p>
      </dgm:t>
    </dgm:pt>
    <dgm:pt modelId="{D7C0F885-E144-4F56-B778-EE055E130EA3}" type="sibTrans" cxnId="{86322595-F281-4B00-B71E-D63D129BCB2B}">
      <dgm:prSet/>
      <dgm:spPr/>
      <dgm:t>
        <a:bodyPr/>
        <a:lstStyle/>
        <a:p>
          <a:endParaRPr lang="en-US"/>
        </a:p>
      </dgm:t>
    </dgm:pt>
    <dgm:pt modelId="{2A6A6EE5-2558-46BA-841E-0A5983667493}">
      <dgm:prSet phldrT="[Text]" custT="1"/>
      <dgm:spPr/>
      <dgm:t>
        <a:bodyPr/>
        <a:lstStyle/>
        <a:p>
          <a:pPr>
            <a:lnSpc>
              <a:spcPct val="100000"/>
            </a:lnSpc>
            <a:buFont typeface="+mj-lt"/>
            <a:buAutoNum type="arabicPeriod"/>
          </a:pPr>
          <a:r>
            <a:rPr lang="en-US" sz="1300" b="1">
              <a:solidFill>
                <a:schemeClr val="accent1"/>
              </a:solidFill>
            </a:rPr>
            <a:t>Purchased Goods &amp; Services</a:t>
          </a:r>
        </a:p>
      </dgm:t>
    </dgm:pt>
    <dgm:pt modelId="{C6F78966-0653-48A2-9C63-0E39ADE1B694}" type="parTrans" cxnId="{C20FA8B6-7133-4DF0-A76A-C8C3CA972705}">
      <dgm:prSet/>
      <dgm:spPr/>
      <dgm:t>
        <a:bodyPr/>
        <a:lstStyle/>
        <a:p>
          <a:endParaRPr lang="en-US"/>
        </a:p>
      </dgm:t>
    </dgm:pt>
    <dgm:pt modelId="{EF5B0EA6-0037-4426-A019-55EE3073DCD8}" type="sibTrans" cxnId="{C20FA8B6-7133-4DF0-A76A-C8C3CA972705}">
      <dgm:prSet/>
      <dgm:spPr/>
      <dgm:t>
        <a:bodyPr/>
        <a:lstStyle/>
        <a:p>
          <a:endParaRPr lang="en-US"/>
        </a:p>
      </dgm:t>
    </dgm:pt>
    <dgm:pt modelId="{99EDE8BF-2744-4346-BF1A-F35098979BE7}">
      <dgm:prSet phldrT="[Text]"/>
      <dgm:spPr/>
      <dgm:t>
        <a:bodyPr lIns="182880"/>
        <a:lstStyle/>
        <a:p>
          <a:pPr algn="l"/>
          <a:r>
            <a:rPr lang="en-US"/>
            <a:t>Downstream</a:t>
          </a:r>
        </a:p>
      </dgm:t>
    </dgm:pt>
    <dgm:pt modelId="{C7762A27-D24E-4A49-A6AB-B6CE1584CC75}" type="parTrans" cxnId="{E6D85D3D-847B-48CD-BE45-3A1E23C9B3B4}">
      <dgm:prSet/>
      <dgm:spPr/>
      <dgm:t>
        <a:bodyPr/>
        <a:lstStyle/>
        <a:p>
          <a:endParaRPr lang="en-US"/>
        </a:p>
      </dgm:t>
    </dgm:pt>
    <dgm:pt modelId="{26F254AD-B2D9-4830-8EB6-FB4BF16B2F13}" type="sibTrans" cxnId="{E6D85D3D-847B-48CD-BE45-3A1E23C9B3B4}">
      <dgm:prSet/>
      <dgm:spPr/>
      <dgm:t>
        <a:bodyPr/>
        <a:lstStyle/>
        <a:p>
          <a:endParaRPr lang="en-US"/>
        </a:p>
      </dgm:t>
    </dgm:pt>
    <dgm:pt modelId="{534AD0D3-981B-4BA5-9944-ABDB2DC2541E}">
      <dgm:prSet phldrT="[Text]"/>
      <dgm:spPr/>
      <dgm:t>
        <a:bodyPr/>
        <a:lstStyle/>
        <a:p>
          <a:pPr>
            <a:buFont typeface="+mj-lt"/>
            <a:buAutoNum type="arabicPeriod"/>
          </a:pPr>
          <a:endParaRPr lang="en-US"/>
        </a:p>
      </dgm:t>
    </dgm:pt>
    <dgm:pt modelId="{445EF042-5F97-4C42-868E-0C22B6D0B8FC}" type="parTrans" cxnId="{3DB9E690-41F7-41F5-94AE-1C614D1BA5DA}">
      <dgm:prSet/>
      <dgm:spPr/>
      <dgm:t>
        <a:bodyPr/>
        <a:lstStyle/>
        <a:p>
          <a:endParaRPr lang="en-US"/>
        </a:p>
      </dgm:t>
    </dgm:pt>
    <dgm:pt modelId="{DEB22707-80DF-4006-A725-1371933EB8CD}" type="sibTrans" cxnId="{3DB9E690-41F7-41F5-94AE-1C614D1BA5DA}">
      <dgm:prSet/>
      <dgm:spPr/>
      <dgm:t>
        <a:bodyPr/>
        <a:lstStyle/>
        <a:p>
          <a:endParaRPr lang="en-US"/>
        </a:p>
      </dgm:t>
    </dgm:pt>
    <dgm:pt modelId="{34B8E0A2-7E8E-46BC-B8F1-D6C70AB11FAB}">
      <dgm:prSet phldrT="[Text]"/>
      <dgm:spPr/>
      <dgm:t>
        <a:bodyPr/>
        <a:lstStyle/>
        <a:p>
          <a:pPr>
            <a:lnSpc>
              <a:spcPct val="100000"/>
            </a:lnSpc>
          </a:pPr>
          <a:endParaRPr lang="en-US" sz="1000"/>
        </a:p>
      </dgm:t>
    </dgm:pt>
    <dgm:pt modelId="{A0519760-74C3-4FCD-929D-1619315D5761}" type="parTrans" cxnId="{97597173-36C9-4F4E-91AB-C61C8AD04C84}">
      <dgm:prSet/>
      <dgm:spPr/>
      <dgm:t>
        <a:bodyPr/>
        <a:lstStyle/>
        <a:p>
          <a:endParaRPr lang="en-US"/>
        </a:p>
      </dgm:t>
    </dgm:pt>
    <dgm:pt modelId="{2E43B133-A067-4BE7-9D1C-5C54259BCE65}" type="sibTrans" cxnId="{97597173-36C9-4F4E-91AB-C61C8AD04C84}">
      <dgm:prSet/>
      <dgm:spPr/>
      <dgm:t>
        <a:bodyPr/>
        <a:lstStyle/>
        <a:p>
          <a:endParaRPr lang="en-US"/>
        </a:p>
      </dgm:t>
    </dgm:pt>
    <dgm:pt modelId="{353E7311-2988-4AC1-AC13-1D8ADEAB0A0E}">
      <dgm:prSet phldrT="[Text]" custT="1"/>
      <dgm:spPr>
        <a:noFill/>
        <a:ln>
          <a:solidFill>
            <a:schemeClr val="bg1"/>
          </a:solidFill>
        </a:ln>
      </dgm:spPr>
      <dgm:t>
        <a:bodyPr/>
        <a:lstStyle/>
        <a:p>
          <a:pPr algn="l"/>
          <a:r>
            <a:rPr lang="en-US" sz="1800" b="1">
              <a:solidFill>
                <a:schemeClr val="accent1"/>
              </a:solidFill>
            </a:rPr>
            <a:t>Scope 3 Categories</a:t>
          </a:r>
        </a:p>
      </dgm:t>
    </dgm:pt>
    <dgm:pt modelId="{BEE23DDB-07E7-4085-8BB0-691A1E1375EF}" type="sibTrans" cxnId="{22E257DF-23A5-4ECC-A2D5-064A708A90BC}">
      <dgm:prSet/>
      <dgm:spPr/>
      <dgm:t>
        <a:bodyPr/>
        <a:lstStyle/>
        <a:p>
          <a:endParaRPr lang="en-US"/>
        </a:p>
      </dgm:t>
    </dgm:pt>
    <dgm:pt modelId="{314E745E-326B-4C2C-8DE8-7DABC5EFBDC8}" type="parTrans" cxnId="{22E257DF-23A5-4ECC-A2D5-064A708A90BC}">
      <dgm:prSet/>
      <dgm:spPr/>
      <dgm:t>
        <a:bodyPr/>
        <a:lstStyle/>
        <a:p>
          <a:endParaRPr lang="en-US"/>
        </a:p>
      </dgm:t>
    </dgm:pt>
    <dgm:pt modelId="{750719D6-3BA4-4F8C-A30C-E20175F320D2}">
      <dgm:prSet phldrT="[Text]" custT="1"/>
      <dgm:spPr/>
      <dgm:t>
        <a:bodyPr/>
        <a:lstStyle/>
        <a:p>
          <a:pPr>
            <a:lnSpc>
              <a:spcPct val="100000"/>
            </a:lnSpc>
            <a:buFont typeface="+mj-lt"/>
            <a:buAutoNum type="arabicPeriod"/>
          </a:pPr>
          <a:r>
            <a:rPr lang="en-US" sz="1300" b="1">
              <a:solidFill>
                <a:schemeClr val="accent1"/>
              </a:solidFill>
            </a:rPr>
            <a:t>Capital Goods</a:t>
          </a:r>
        </a:p>
      </dgm:t>
    </dgm:pt>
    <dgm:pt modelId="{C235F973-696A-4001-9A1E-6859316913DB}" type="parTrans" cxnId="{B84A4D71-B243-4FA6-A402-307D458A88D0}">
      <dgm:prSet/>
      <dgm:spPr/>
      <dgm:t>
        <a:bodyPr/>
        <a:lstStyle/>
        <a:p>
          <a:endParaRPr lang="en-US"/>
        </a:p>
      </dgm:t>
    </dgm:pt>
    <dgm:pt modelId="{77F89544-FBF5-4133-902A-7ED182572ED4}" type="sibTrans" cxnId="{B84A4D71-B243-4FA6-A402-307D458A88D0}">
      <dgm:prSet/>
      <dgm:spPr/>
      <dgm:t>
        <a:bodyPr/>
        <a:lstStyle/>
        <a:p>
          <a:endParaRPr lang="en-US"/>
        </a:p>
      </dgm:t>
    </dgm:pt>
    <dgm:pt modelId="{30DAE7D7-D1A1-4925-9FC3-132F1DB7BAD6}">
      <dgm:prSet phldrT="[Text]" custT="1"/>
      <dgm:spPr/>
      <dgm:t>
        <a:bodyPr/>
        <a:lstStyle/>
        <a:p>
          <a:pPr>
            <a:lnSpc>
              <a:spcPct val="100000"/>
            </a:lnSpc>
            <a:buFont typeface="+mj-lt"/>
            <a:buAutoNum type="arabicPeriod"/>
          </a:pPr>
          <a:r>
            <a:rPr lang="en-US" sz="1300" b="0"/>
            <a:t>Fuel &amp; Energy Related Activities</a:t>
          </a:r>
        </a:p>
      </dgm:t>
    </dgm:pt>
    <dgm:pt modelId="{1DDC4FCD-9942-472D-BEE6-79BC72120B6A}" type="parTrans" cxnId="{DBEE8E58-8CFD-43B1-BE5F-2833D4406CDA}">
      <dgm:prSet/>
      <dgm:spPr/>
      <dgm:t>
        <a:bodyPr/>
        <a:lstStyle/>
        <a:p>
          <a:endParaRPr lang="en-US"/>
        </a:p>
      </dgm:t>
    </dgm:pt>
    <dgm:pt modelId="{3FFC66A4-DECE-43BB-907B-B23C0D048941}" type="sibTrans" cxnId="{DBEE8E58-8CFD-43B1-BE5F-2833D4406CDA}">
      <dgm:prSet/>
      <dgm:spPr/>
      <dgm:t>
        <a:bodyPr/>
        <a:lstStyle/>
        <a:p>
          <a:endParaRPr lang="en-US"/>
        </a:p>
      </dgm:t>
    </dgm:pt>
    <dgm:pt modelId="{D65D199D-92E3-4A35-9594-9B8C628D6692}">
      <dgm:prSet phldrT="[Text]" custT="1"/>
      <dgm:spPr/>
      <dgm:t>
        <a:bodyPr/>
        <a:lstStyle/>
        <a:p>
          <a:pPr>
            <a:lnSpc>
              <a:spcPct val="100000"/>
            </a:lnSpc>
            <a:buFont typeface="+mj-lt"/>
            <a:buAutoNum type="arabicPeriod"/>
          </a:pPr>
          <a:r>
            <a:rPr lang="en-US" sz="1300" b="1">
              <a:solidFill>
                <a:schemeClr val="accent1"/>
              </a:solidFill>
            </a:rPr>
            <a:t>Upstream transportation</a:t>
          </a:r>
        </a:p>
      </dgm:t>
    </dgm:pt>
    <dgm:pt modelId="{01DDD246-7A9D-4343-B926-EA44C929BB85}" type="parTrans" cxnId="{22B93BB5-E2E8-4DC5-882E-6090DE41E939}">
      <dgm:prSet/>
      <dgm:spPr/>
      <dgm:t>
        <a:bodyPr/>
        <a:lstStyle/>
        <a:p>
          <a:endParaRPr lang="en-US"/>
        </a:p>
      </dgm:t>
    </dgm:pt>
    <dgm:pt modelId="{0DEC8C3D-1B8B-4CC4-9E3F-AC9A7DEA1AC3}" type="sibTrans" cxnId="{22B93BB5-E2E8-4DC5-882E-6090DE41E939}">
      <dgm:prSet/>
      <dgm:spPr/>
      <dgm:t>
        <a:bodyPr/>
        <a:lstStyle/>
        <a:p>
          <a:endParaRPr lang="en-US"/>
        </a:p>
      </dgm:t>
    </dgm:pt>
    <dgm:pt modelId="{C7E69ED3-D93A-4AC4-8134-02582C0DDDB5}">
      <dgm:prSet phldrT="[Text]" custT="1"/>
      <dgm:spPr/>
      <dgm:t>
        <a:bodyPr/>
        <a:lstStyle/>
        <a:p>
          <a:pPr>
            <a:lnSpc>
              <a:spcPct val="100000"/>
            </a:lnSpc>
            <a:buFont typeface="+mj-lt"/>
            <a:buAutoNum type="arabicPeriod"/>
          </a:pPr>
          <a:r>
            <a:rPr lang="en-US" sz="1300"/>
            <a:t>Waste Generated</a:t>
          </a:r>
        </a:p>
      </dgm:t>
    </dgm:pt>
    <dgm:pt modelId="{4E8C5016-A836-4E63-A570-7CEEC1188024}" type="parTrans" cxnId="{AB025A4B-7C7D-46D2-BFAA-2265E06BF0CA}">
      <dgm:prSet/>
      <dgm:spPr/>
      <dgm:t>
        <a:bodyPr/>
        <a:lstStyle/>
        <a:p>
          <a:endParaRPr lang="en-US"/>
        </a:p>
      </dgm:t>
    </dgm:pt>
    <dgm:pt modelId="{95E6EB4C-41CB-4B52-A942-98D1D8A94C01}" type="sibTrans" cxnId="{AB025A4B-7C7D-46D2-BFAA-2265E06BF0CA}">
      <dgm:prSet/>
      <dgm:spPr/>
      <dgm:t>
        <a:bodyPr/>
        <a:lstStyle/>
        <a:p>
          <a:endParaRPr lang="en-US"/>
        </a:p>
      </dgm:t>
    </dgm:pt>
    <dgm:pt modelId="{83293A56-F137-458D-9594-C58FA3E9BE8A}">
      <dgm:prSet phldrT="[Text]" custT="1"/>
      <dgm:spPr/>
      <dgm:t>
        <a:bodyPr/>
        <a:lstStyle/>
        <a:p>
          <a:pPr>
            <a:lnSpc>
              <a:spcPct val="100000"/>
            </a:lnSpc>
            <a:buFont typeface="+mj-lt"/>
            <a:buAutoNum type="arabicPeriod"/>
          </a:pPr>
          <a:r>
            <a:rPr lang="en-US" sz="1300"/>
            <a:t>Business Travel</a:t>
          </a:r>
        </a:p>
      </dgm:t>
    </dgm:pt>
    <dgm:pt modelId="{2FBDE908-3B7E-46BB-8863-60DD63E84B36}" type="parTrans" cxnId="{5F9E8646-5F09-49EA-A358-73A977A7F6B9}">
      <dgm:prSet/>
      <dgm:spPr/>
      <dgm:t>
        <a:bodyPr/>
        <a:lstStyle/>
        <a:p>
          <a:endParaRPr lang="en-US"/>
        </a:p>
      </dgm:t>
    </dgm:pt>
    <dgm:pt modelId="{A61A2FAA-A706-47EE-8BE3-0494FC811773}" type="sibTrans" cxnId="{5F9E8646-5F09-49EA-A358-73A977A7F6B9}">
      <dgm:prSet/>
      <dgm:spPr/>
      <dgm:t>
        <a:bodyPr/>
        <a:lstStyle/>
        <a:p>
          <a:endParaRPr lang="en-US"/>
        </a:p>
      </dgm:t>
    </dgm:pt>
    <dgm:pt modelId="{A6F3ABD2-9F83-4BF8-928D-A83C930D894C}">
      <dgm:prSet phldrT="[Text]" custT="1"/>
      <dgm:spPr/>
      <dgm:t>
        <a:bodyPr/>
        <a:lstStyle/>
        <a:p>
          <a:pPr>
            <a:lnSpc>
              <a:spcPct val="100000"/>
            </a:lnSpc>
            <a:buFont typeface="+mj-lt"/>
            <a:buAutoNum type="arabicPeriod"/>
          </a:pPr>
          <a:r>
            <a:rPr lang="en-US" sz="1300"/>
            <a:t>Employee Commuting</a:t>
          </a:r>
        </a:p>
      </dgm:t>
    </dgm:pt>
    <dgm:pt modelId="{708098F2-5DE9-42A3-95AE-8DA98180FE3D}" type="parTrans" cxnId="{AC48D44F-EF49-4CFD-8CF8-45824B4CF4B2}">
      <dgm:prSet/>
      <dgm:spPr/>
      <dgm:t>
        <a:bodyPr/>
        <a:lstStyle/>
        <a:p>
          <a:endParaRPr lang="en-US"/>
        </a:p>
      </dgm:t>
    </dgm:pt>
    <dgm:pt modelId="{B967056E-B075-416F-A82D-3003CFD67DB0}" type="sibTrans" cxnId="{AC48D44F-EF49-4CFD-8CF8-45824B4CF4B2}">
      <dgm:prSet/>
      <dgm:spPr/>
      <dgm:t>
        <a:bodyPr/>
        <a:lstStyle/>
        <a:p>
          <a:endParaRPr lang="en-US"/>
        </a:p>
      </dgm:t>
    </dgm:pt>
    <dgm:pt modelId="{CE37516C-E834-460E-B005-9CAFBB3B1A77}">
      <dgm:prSet phldrT="[Text]" custT="1"/>
      <dgm:spPr/>
      <dgm:t>
        <a:bodyPr/>
        <a:lstStyle/>
        <a:p>
          <a:pPr>
            <a:lnSpc>
              <a:spcPct val="100000"/>
            </a:lnSpc>
            <a:buFont typeface="+mj-lt"/>
            <a:buAutoNum type="arabicPeriod"/>
          </a:pPr>
          <a:r>
            <a:rPr lang="en-US" sz="1300"/>
            <a:t>Upstream Leased</a:t>
          </a:r>
          <a:r>
            <a:rPr lang="en-US" sz="1400"/>
            <a:t> Assets</a:t>
          </a:r>
        </a:p>
      </dgm:t>
    </dgm:pt>
    <dgm:pt modelId="{92BF34E7-514C-499E-8C7F-5A6E1BE13E8B}" type="parTrans" cxnId="{7D079573-3CC8-42D5-8ED3-EEA55356EB18}">
      <dgm:prSet/>
      <dgm:spPr/>
      <dgm:t>
        <a:bodyPr/>
        <a:lstStyle/>
        <a:p>
          <a:endParaRPr lang="en-US"/>
        </a:p>
      </dgm:t>
    </dgm:pt>
    <dgm:pt modelId="{0FA26077-6E44-4A0A-BA6B-AF2526DA5EB3}" type="sibTrans" cxnId="{7D079573-3CC8-42D5-8ED3-EEA55356EB18}">
      <dgm:prSet/>
      <dgm:spPr/>
      <dgm:t>
        <a:bodyPr/>
        <a:lstStyle/>
        <a:p>
          <a:endParaRPr lang="en-US"/>
        </a:p>
      </dgm:t>
    </dgm:pt>
    <dgm:pt modelId="{8099CF69-A615-4093-A658-3A797F2FA263}">
      <dgm:prSet phldrT="[Text]" custT="1"/>
      <dgm:spPr/>
      <dgm:t>
        <a:bodyPr/>
        <a:lstStyle/>
        <a:p>
          <a:r>
            <a:rPr lang="en-US" sz="100"/>
            <a:t>.</a:t>
          </a:r>
        </a:p>
      </dgm:t>
    </dgm:pt>
    <dgm:pt modelId="{EDC2F8AE-3242-4B25-8827-B547557E8FCC}" type="sibTrans" cxnId="{33D04059-F9B8-4D3E-9807-986964E00368}">
      <dgm:prSet/>
      <dgm:spPr/>
      <dgm:t>
        <a:bodyPr/>
        <a:lstStyle/>
        <a:p>
          <a:endParaRPr lang="en-US"/>
        </a:p>
      </dgm:t>
    </dgm:pt>
    <dgm:pt modelId="{FA80C3B9-5CB5-40D2-BBC6-8640153B9084}" type="parTrans" cxnId="{33D04059-F9B8-4D3E-9807-986964E00368}">
      <dgm:prSet/>
      <dgm:spPr/>
      <dgm:t>
        <a:bodyPr/>
        <a:lstStyle/>
        <a:p>
          <a:endParaRPr lang="en-US"/>
        </a:p>
      </dgm:t>
    </dgm:pt>
    <dgm:pt modelId="{6EB239E4-F7F2-4923-AD23-43ABAE60C095}">
      <dgm:prSet phldrT="[Text]"/>
      <dgm:spPr/>
      <dgm:t>
        <a:bodyPr/>
        <a:lstStyle/>
        <a:p>
          <a:pPr>
            <a:lnSpc>
              <a:spcPct val="100000"/>
            </a:lnSpc>
          </a:pPr>
          <a:endParaRPr lang="en-US" sz="1000"/>
        </a:p>
      </dgm:t>
    </dgm:pt>
    <dgm:pt modelId="{F0C60971-F1A7-415C-92BD-AEBD3FC1D536}" type="parTrans" cxnId="{1EB669D2-96FF-45D8-849C-8AFD505F7AD3}">
      <dgm:prSet/>
      <dgm:spPr/>
      <dgm:t>
        <a:bodyPr/>
        <a:lstStyle/>
        <a:p>
          <a:endParaRPr lang="en-US"/>
        </a:p>
      </dgm:t>
    </dgm:pt>
    <dgm:pt modelId="{FC4D0A2D-46F3-42FF-858E-12010D06EB3A}" type="sibTrans" cxnId="{1EB669D2-96FF-45D8-849C-8AFD505F7AD3}">
      <dgm:prSet/>
      <dgm:spPr/>
      <dgm:t>
        <a:bodyPr/>
        <a:lstStyle/>
        <a:p>
          <a:endParaRPr lang="en-US"/>
        </a:p>
      </dgm:t>
    </dgm:pt>
    <dgm:pt modelId="{A4EC9C52-B2DF-4F75-8583-8EDAF7281011}">
      <dgm:prSet custT="1"/>
      <dgm:spPr/>
      <dgm:t>
        <a:bodyPr/>
        <a:lstStyle/>
        <a:p>
          <a:pPr>
            <a:lnSpc>
              <a:spcPct val="100000"/>
            </a:lnSpc>
            <a:buFont typeface="+mj-lt"/>
            <a:buAutoNum type="arabicPeriod" startAt="9"/>
          </a:pPr>
          <a:r>
            <a:rPr lang="en-US" sz="1300"/>
            <a:t>Downstream Transportation &amp; Distribution</a:t>
          </a:r>
        </a:p>
      </dgm:t>
    </dgm:pt>
    <dgm:pt modelId="{8AD038D2-3BBF-40E9-9D65-D0225AC6D985}" type="parTrans" cxnId="{702DCFA4-9E5E-4A47-9A6B-B8AC353BAB8C}">
      <dgm:prSet/>
      <dgm:spPr/>
      <dgm:t>
        <a:bodyPr/>
        <a:lstStyle/>
        <a:p>
          <a:endParaRPr lang="en-US"/>
        </a:p>
      </dgm:t>
    </dgm:pt>
    <dgm:pt modelId="{A5C29FCC-402E-46CA-BECF-473CF6F4C2C9}" type="sibTrans" cxnId="{702DCFA4-9E5E-4A47-9A6B-B8AC353BAB8C}">
      <dgm:prSet/>
      <dgm:spPr/>
      <dgm:t>
        <a:bodyPr/>
        <a:lstStyle/>
        <a:p>
          <a:endParaRPr lang="en-US"/>
        </a:p>
      </dgm:t>
    </dgm:pt>
    <dgm:pt modelId="{3FBAB27F-45C1-4287-ADCF-9E9D8A36DD58}">
      <dgm:prSet custT="1"/>
      <dgm:spPr/>
      <dgm:t>
        <a:bodyPr/>
        <a:lstStyle/>
        <a:p>
          <a:pPr>
            <a:lnSpc>
              <a:spcPct val="100000"/>
            </a:lnSpc>
            <a:buFont typeface="+mj-lt"/>
            <a:buAutoNum type="arabicPeriod" startAt="9"/>
          </a:pPr>
          <a:r>
            <a:rPr lang="en-US" sz="1300"/>
            <a:t>Processing of Sold Products</a:t>
          </a:r>
        </a:p>
      </dgm:t>
    </dgm:pt>
    <dgm:pt modelId="{7B50837E-5B06-4C77-80AB-00F6A3959952}" type="parTrans" cxnId="{2F9314D4-3B00-43A5-B961-C619DBCB1D50}">
      <dgm:prSet/>
      <dgm:spPr/>
      <dgm:t>
        <a:bodyPr/>
        <a:lstStyle/>
        <a:p>
          <a:endParaRPr lang="en-US"/>
        </a:p>
      </dgm:t>
    </dgm:pt>
    <dgm:pt modelId="{607F82EC-0960-48B6-B422-30314EB9AA19}" type="sibTrans" cxnId="{2F9314D4-3B00-43A5-B961-C619DBCB1D50}">
      <dgm:prSet/>
      <dgm:spPr/>
      <dgm:t>
        <a:bodyPr/>
        <a:lstStyle/>
        <a:p>
          <a:endParaRPr lang="en-US"/>
        </a:p>
      </dgm:t>
    </dgm:pt>
    <dgm:pt modelId="{85A4D392-D1E8-4D26-B822-0D45EB1131FB}">
      <dgm:prSet custT="1"/>
      <dgm:spPr/>
      <dgm:t>
        <a:bodyPr/>
        <a:lstStyle/>
        <a:p>
          <a:pPr>
            <a:lnSpc>
              <a:spcPct val="100000"/>
            </a:lnSpc>
            <a:buFont typeface="+mj-lt"/>
            <a:buAutoNum type="arabicPeriod" startAt="9"/>
          </a:pPr>
          <a:r>
            <a:rPr lang="en-US" sz="1300"/>
            <a:t>Use of Sold Products</a:t>
          </a:r>
        </a:p>
      </dgm:t>
    </dgm:pt>
    <dgm:pt modelId="{F7E4D272-0223-42EB-A337-9E53A7327C4D}" type="parTrans" cxnId="{3F4A9D14-785D-4E80-B8BA-FA5C5E029D21}">
      <dgm:prSet/>
      <dgm:spPr/>
      <dgm:t>
        <a:bodyPr/>
        <a:lstStyle/>
        <a:p>
          <a:endParaRPr lang="en-US"/>
        </a:p>
      </dgm:t>
    </dgm:pt>
    <dgm:pt modelId="{3D0E8EFF-C3C0-401E-9E51-456EFBEEEB67}" type="sibTrans" cxnId="{3F4A9D14-785D-4E80-B8BA-FA5C5E029D21}">
      <dgm:prSet/>
      <dgm:spPr/>
      <dgm:t>
        <a:bodyPr/>
        <a:lstStyle/>
        <a:p>
          <a:endParaRPr lang="en-US"/>
        </a:p>
      </dgm:t>
    </dgm:pt>
    <dgm:pt modelId="{1C3086AA-88DC-4361-AD59-A0410EF6868F}">
      <dgm:prSet custT="1"/>
      <dgm:spPr/>
      <dgm:t>
        <a:bodyPr/>
        <a:lstStyle/>
        <a:p>
          <a:pPr>
            <a:lnSpc>
              <a:spcPct val="100000"/>
            </a:lnSpc>
            <a:buFont typeface="+mj-lt"/>
            <a:buAutoNum type="arabicPeriod" startAt="9"/>
          </a:pPr>
          <a:r>
            <a:rPr lang="en-US" sz="1300"/>
            <a:t>End of life treatment of sold products</a:t>
          </a:r>
        </a:p>
      </dgm:t>
    </dgm:pt>
    <dgm:pt modelId="{9EBED91C-2146-4BB6-9184-E4044C073C14}" type="parTrans" cxnId="{4C18CBED-B7E0-439E-8A57-F7883999D650}">
      <dgm:prSet/>
      <dgm:spPr/>
      <dgm:t>
        <a:bodyPr/>
        <a:lstStyle/>
        <a:p>
          <a:endParaRPr lang="en-US"/>
        </a:p>
      </dgm:t>
    </dgm:pt>
    <dgm:pt modelId="{1BE94754-F1EC-4474-8805-034C6A355D95}" type="sibTrans" cxnId="{4C18CBED-B7E0-439E-8A57-F7883999D650}">
      <dgm:prSet/>
      <dgm:spPr/>
      <dgm:t>
        <a:bodyPr/>
        <a:lstStyle/>
        <a:p>
          <a:endParaRPr lang="en-US"/>
        </a:p>
      </dgm:t>
    </dgm:pt>
    <dgm:pt modelId="{973917B6-A794-4532-B695-1E778B1C049C}">
      <dgm:prSet custT="1"/>
      <dgm:spPr/>
      <dgm:t>
        <a:bodyPr/>
        <a:lstStyle/>
        <a:p>
          <a:pPr>
            <a:lnSpc>
              <a:spcPct val="100000"/>
            </a:lnSpc>
            <a:buFont typeface="+mj-lt"/>
            <a:buAutoNum type="arabicPeriod" startAt="9"/>
          </a:pPr>
          <a:r>
            <a:rPr lang="en-US" sz="1300"/>
            <a:t>Downstream Leased assets</a:t>
          </a:r>
        </a:p>
      </dgm:t>
    </dgm:pt>
    <dgm:pt modelId="{0EF5555B-2536-491C-A5BD-EFCEA944480A}" type="parTrans" cxnId="{3F38B741-30AD-46AB-8A45-710CE5D8BE37}">
      <dgm:prSet/>
      <dgm:spPr/>
      <dgm:t>
        <a:bodyPr/>
        <a:lstStyle/>
        <a:p>
          <a:endParaRPr lang="en-US"/>
        </a:p>
      </dgm:t>
    </dgm:pt>
    <dgm:pt modelId="{9200B417-259C-44F5-B7E6-5EF60F653C84}" type="sibTrans" cxnId="{3F38B741-30AD-46AB-8A45-710CE5D8BE37}">
      <dgm:prSet/>
      <dgm:spPr/>
      <dgm:t>
        <a:bodyPr/>
        <a:lstStyle/>
        <a:p>
          <a:endParaRPr lang="en-US"/>
        </a:p>
      </dgm:t>
    </dgm:pt>
    <dgm:pt modelId="{DDC0665F-2581-4BA7-B5DF-1B2942335785}">
      <dgm:prSet custT="1"/>
      <dgm:spPr/>
      <dgm:t>
        <a:bodyPr/>
        <a:lstStyle/>
        <a:p>
          <a:pPr>
            <a:lnSpc>
              <a:spcPct val="100000"/>
            </a:lnSpc>
            <a:buFont typeface="+mj-lt"/>
            <a:buAutoNum type="arabicPeriod" startAt="9"/>
          </a:pPr>
          <a:r>
            <a:rPr lang="en-US" sz="1300"/>
            <a:t>Franchises</a:t>
          </a:r>
        </a:p>
      </dgm:t>
    </dgm:pt>
    <dgm:pt modelId="{2FD7E439-DF75-495F-A41E-BB516E96EF29}" type="parTrans" cxnId="{D1E64055-16FA-4A07-9205-9486938084C3}">
      <dgm:prSet/>
      <dgm:spPr/>
      <dgm:t>
        <a:bodyPr/>
        <a:lstStyle/>
        <a:p>
          <a:endParaRPr lang="en-US"/>
        </a:p>
      </dgm:t>
    </dgm:pt>
    <dgm:pt modelId="{59CAEAAE-EE6C-4DC6-83C8-47050D3E738C}" type="sibTrans" cxnId="{D1E64055-16FA-4A07-9205-9486938084C3}">
      <dgm:prSet/>
      <dgm:spPr/>
      <dgm:t>
        <a:bodyPr/>
        <a:lstStyle/>
        <a:p>
          <a:endParaRPr lang="en-US"/>
        </a:p>
      </dgm:t>
    </dgm:pt>
    <dgm:pt modelId="{89D52181-58B4-4EE9-A9C0-28DBC8C9D596}">
      <dgm:prSet custT="1"/>
      <dgm:spPr/>
      <dgm:t>
        <a:bodyPr/>
        <a:lstStyle/>
        <a:p>
          <a:pPr>
            <a:lnSpc>
              <a:spcPct val="100000"/>
            </a:lnSpc>
            <a:buFont typeface="+mj-lt"/>
            <a:buAutoNum type="arabicPeriod" startAt="9"/>
          </a:pPr>
          <a:r>
            <a:rPr lang="en-US" sz="1300"/>
            <a:t>Investments</a:t>
          </a:r>
        </a:p>
      </dgm:t>
    </dgm:pt>
    <dgm:pt modelId="{7CED62FA-E916-4697-A180-A4B2631F62E1}" type="parTrans" cxnId="{5B98C373-2846-47AD-B91B-91741D5BE009}">
      <dgm:prSet/>
      <dgm:spPr/>
      <dgm:t>
        <a:bodyPr/>
        <a:lstStyle/>
        <a:p>
          <a:endParaRPr lang="en-US"/>
        </a:p>
      </dgm:t>
    </dgm:pt>
    <dgm:pt modelId="{F4FC6A5B-2CD2-4B31-B4FD-DE890358286A}" type="sibTrans" cxnId="{5B98C373-2846-47AD-B91B-91741D5BE009}">
      <dgm:prSet/>
      <dgm:spPr/>
      <dgm:t>
        <a:bodyPr/>
        <a:lstStyle/>
        <a:p>
          <a:endParaRPr lang="en-US"/>
        </a:p>
      </dgm:t>
    </dgm:pt>
    <dgm:pt modelId="{05D08CFE-AA2E-4ABC-A351-30E1C21A8E90}" type="pres">
      <dgm:prSet presAssocID="{1EB494E9-245C-4A70-A5DA-8A7F1C1F503E}" presName="Name0" presStyleCnt="0">
        <dgm:presLayoutVars>
          <dgm:chMax/>
          <dgm:chPref val="3"/>
          <dgm:dir/>
          <dgm:animOne val="branch"/>
          <dgm:animLvl val="lvl"/>
        </dgm:presLayoutVars>
      </dgm:prSet>
      <dgm:spPr/>
    </dgm:pt>
    <dgm:pt modelId="{719E8969-B233-49C1-93D6-7ABB043B4FB4}" type="pres">
      <dgm:prSet presAssocID="{353E7311-2988-4AC1-AC13-1D8ADEAB0A0E}" presName="composite" presStyleCnt="0"/>
      <dgm:spPr/>
    </dgm:pt>
    <dgm:pt modelId="{FEB11D79-7E90-43CF-A4F5-5B40B3AACAD1}" type="pres">
      <dgm:prSet presAssocID="{353E7311-2988-4AC1-AC13-1D8ADEAB0A0E}" presName="FirstChild" presStyleLbl="revTx" presStyleIdx="0" presStyleCnt="5" custLinFactY="100000" custLinFactNeighborX="-2787" custLinFactNeighborY="115472">
        <dgm:presLayoutVars>
          <dgm:chMax val="0"/>
          <dgm:chPref val="0"/>
          <dgm:bulletEnabled val="1"/>
        </dgm:presLayoutVars>
      </dgm:prSet>
      <dgm:spPr/>
    </dgm:pt>
    <dgm:pt modelId="{0D85D5A1-2EBE-46E5-B033-419A192269DD}" type="pres">
      <dgm:prSet presAssocID="{353E7311-2988-4AC1-AC13-1D8ADEAB0A0E}" presName="Parent" presStyleLbl="alignNode1" presStyleIdx="0" presStyleCnt="3" custScaleX="195002" custScaleY="59257" custLinFactNeighborX="23771" custLinFactNeighborY="47470">
        <dgm:presLayoutVars>
          <dgm:chMax val="3"/>
          <dgm:chPref val="3"/>
          <dgm:bulletEnabled val="1"/>
        </dgm:presLayoutVars>
      </dgm:prSet>
      <dgm:spPr/>
    </dgm:pt>
    <dgm:pt modelId="{0F5485CF-8CFF-410D-990C-3DD67658AD43}" type="pres">
      <dgm:prSet presAssocID="{353E7311-2988-4AC1-AC13-1D8ADEAB0A0E}" presName="Accent" presStyleLbl="parChTrans1D1" presStyleIdx="0" presStyleCnt="3" custFlipVert="1" custSzY="3990" custScaleX="94905" custLinFactNeighborX="-5365"/>
      <dgm:spPr>
        <a:ln>
          <a:solidFill>
            <a:schemeClr val="bg1"/>
          </a:solidFill>
        </a:ln>
      </dgm:spPr>
    </dgm:pt>
    <dgm:pt modelId="{96B97DFF-0FCB-48FA-8539-224566E36DCC}" type="pres">
      <dgm:prSet presAssocID="{BEE23DDB-07E7-4085-8BB0-691A1E1375EF}" presName="sibTrans" presStyleCnt="0"/>
      <dgm:spPr/>
    </dgm:pt>
    <dgm:pt modelId="{C6085076-82BA-48B4-8D78-A5E3C8C8BE1A}" type="pres">
      <dgm:prSet presAssocID="{CB5ED117-2061-4296-82CA-5DEAB3172E4C}" presName="composite" presStyleCnt="0"/>
      <dgm:spPr/>
    </dgm:pt>
    <dgm:pt modelId="{37184DFB-805E-4A64-8939-497253B69FFC}" type="pres">
      <dgm:prSet presAssocID="{CB5ED117-2061-4296-82CA-5DEAB3172E4C}" presName="FirstChild" presStyleLbl="revTx" presStyleIdx="1" presStyleCnt="5">
        <dgm:presLayoutVars>
          <dgm:chMax val="0"/>
          <dgm:chPref val="0"/>
          <dgm:bulletEnabled val="1"/>
        </dgm:presLayoutVars>
      </dgm:prSet>
      <dgm:spPr/>
    </dgm:pt>
    <dgm:pt modelId="{9372157A-9238-478F-A464-66B4D56C9DD9}" type="pres">
      <dgm:prSet presAssocID="{CB5ED117-2061-4296-82CA-5DEAB3172E4C}" presName="Parent" presStyleLbl="alignNode1" presStyleIdx="1" presStyleCnt="3" custScaleX="92838" custScaleY="44457" custLinFactNeighborX="-13268" custLinFactNeighborY="-2082">
        <dgm:presLayoutVars>
          <dgm:chMax val="3"/>
          <dgm:chPref val="3"/>
          <dgm:bulletEnabled val="1"/>
        </dgm:presLayoutVars>
      </dgm:prSet>
      <dgm:spPr/>
    </dgm:pt>
    <dgm:pt modelId="{0C7F1084-8E97-44BA-9E97-90F4C1922EFE}" type="pres">
      <dgm:prSet presAssocID="{CB5ED117-2061-4296-82CA-5DEAB3172E4C}" presName="Accent" presStyleLbl="parChTrans1D1" presStyleIdx="1" presStyleCnt="3" custLinFactY="-299722" custLinFactNeighborY="-300000"/>
      <dgm:spPr/>
    </dgm:pt>
    <dgm:pt modelId="{9911C37B-2605-4DEF-9ADD-036E900C3C14}" type="pres">
      <dgm:prSet presAssocID="{CB5ED117-2061-4296-82CA-5DEAB3172E4C}" presName="Child" presStyleLbl="revTx" presStyleIdx="2" presStyleCnt="5" custScaleY="100726" custLinFactY="-1946" custLinFactNeighborY="-100000">
        <dgm:presLayoutVars>
          <dgm:chMax val="0"/>
          <dgm:chPref val="0"/>
          <dgm:bulletEnabled val="1"/>
        </dgm:presLayoutVars>
      </dgm:prSet>
      <dgm:spPr/>
    </dgm:pt>
    <dgm:pt modelId="{881F0FD9-BD7B-4408-8B46-5C4C255A2751}" type="pres">
      <dgm:prSet presAssocID="{D7C0F885-E144-4F56-B778-EE055E130EA3}" presName="sibTrans" presStyleCnt="0"/>
      <dgm:spPr/>
    </dgm:pt>
    <dgm:pt modelId="{971AF40D-2B08-4B29-B137-03B6E91495AB}" type="pres">
      <dgm:prSet presAssocID="{99EDE8BF-2744-4346-BF1A-F35098979BE7}" presName="composite" presStyleCnt="0"/>
      <dgm:spPr/>
    </dgm:pt>
    <dgm:pt modelId="{39A44F08-87CC-4B35-ABB2-E9821CE3744F}" type="pres">
      <dgm:prSet presAssocID="{99EDE8BF-2744-4346-BF1A-F35098979BE7}" presName="FirstChild" presStyleLbl="revTx" presStyleIdx="3" presStyleCnt="5">
        <dgm:presLayoutVars>
          <dgm:chMax val="0"/>
          <dgm:chPref val="0"/>
          <dgm:bulletEnabled val="1"/>
        </dgm:presLayoutVars>
      </dgm:prSet>
      <dgm:spPr/>
    </dgm:pt>
    <dgm:pt modelId="{E19CA3E8-2761-451C-BF74-1A7BFE199500}" type="pres">
      <dgm:prSet presAssocID="{99EDE8BF-2744-4346-BF1A-F35098979BE7}" presName="Parent" presStyleLbl="alignNode1" presStyleIdx="2" presStyleCnt="3" custScaleX="85160" custScaleY="57955" custLinFactNeighborX="-7017" custLinFactNeighborY="19427">
        <dgm:presLayoutVars>
          <dgm:chMax val="3"/>
          <dgm:chPref val="3"/>
          <dgm:bulletEnabled val="1"/>
        </dgm:presLayoutVars>
      </dgm:prSet>
      <dgm:spPr/>
    </dgm:pt>
    <dgm:pt modelId="{91D80AD6-CAF8-478F-B7FD-DC3A33B48858}" type="pres">
      <dgm:prSet presAssocID="{99EDE8BF-2744-4346-BF1A-F35098979BE7}" presName="Accent" presStyleLbl="parChTrans1D1" presStyleIdx="2" presStyleCnt="3"/>
      <dgm:spPr/>
    </dgm:pt>
    <dgm:pt modelId="{70687DFC-2717-4B01-82E2-F3DE116BD3BB}" type="pres">
      <dgm:prSet presAssocID="{99EDE8BF-2744-4346-BF1A-F35098979BE7}" presName="Child" presStyleLbl="revTx" presStyleIdx="4" presStyleCnt="5" custLinFactNeighborY="16451">
        <dgm:presLayoutVars>
          <dgm:chMax val="0"/>
          <dgm:chPref val="0"/>
          <dgm:bulletEnabled val="1"/>
        </dgm:presLayoutVars>
      </dgm:prSet>
      <dgm:spPr/>
    </dgm:pt>
  </dgm:ptLst>
  <dgm:cxnLst>
    <dgm:cxn modelId="{4D127004-A4D7-4183-B4CF-438B055F19D8}" type="presOf" srcId="{83293A56-F137-458D-9594-C58FA3E9BE8A}" destId="{9911C37B-2605-4DEF-9ADD-036E900C3C14}" srcOrd="0" destOrd="5" presId="urn:microsoft.com/office/officeart/2011/layout/TabList"/>
    <dgm:cxn modelId="{3F4A9D14-785D-4E80-B8BA-FA5C5E029D21}" srcId="{99EDE8BF-2744-4346-BF1A-F35098979BE7}" destId="{85A4D392-D1E8-4D26-B822-0D45EB1131FB}" srcOrd="3" destOrd="0" parTransId="{F7E4D272-0223-42EB-A337-9E53A7327C4D}" sibTransId="{3D0E8EFF-C3C0-401E-9E51-456EFBEEEB67}"/>
    <dgm:cxn modelId="{64E7F923-ACD6-42B9-92BA-2FD93E964A4A}" type="presOf" srcId="{99EDE8BF-2744-4346-BF1A-F35098979BE7}" destId="{E19CA3E8-2761-451C-BF74-1A7BFE199500}" srcOrd="0" destOrd="0" presId="urn:microsoft.com/office/officeart/2011/layout/TabList"/>
    <dgm:cxn modelId="{9381E227-3179-4DF1-93D0-55BF01288B95}" type="presOf" srcId="{1EB494E9-245C-4A70-A5DA-8A7F1C1F503E}" destId="{05D08CFE-AA2E-4ABC-A351-30E1C21A8E90}" srcOrd="0" destOrd="0" presId="urn:microsoft.com/office/officeart/2011/layout/TabList"/>
    <dgm:cxn modelId="{B83C9629-4509-4ED1-A7D6-ED6D8BFF2A66}" type="presOf" srcId="{DDC0665F-2581-4BA7-B5DF-1B2942335785}" destId="{70687DFC-2717-4B01-82E2-F3DE116BD3BB}" srcOrd="0" destOrd="5" presId="urn:microsoft.com/office/officeart/2011/layout/TabList"/>
    <dgm:cxn modelId="{75AED236-36FC-48AD-8E68-B97CABCA1156}" type="presOf" srcId="{534AD0D3-981B-4BA5-9944-ABDB2DC2541E}" destId="{39A44F08-87CC-4B35-ABB2-E9821CE3744F}" srcOrd="0" destOrd="0" presId="urn:microsoft.com/office/officeart/2011/layout/TabList"/>
    <dgm:cxn modelId="{E6D85D3D-847B-48CD-BE45-3A1E23C9B3B4}" srcId="{1EB494E9-245C-4A70-A5DA-8A7F1C1F503E}" destId="{99EDE8BF-2744-4346-BF1A-F35098979BE7}" srcOrd="2" destOrd="0" parTransId="{C7762A27-D24E-4A49-A6AB-B6CE1584CC75}" sibTransId="{26F254AD-B2D9-4830-8EB6-FB4BF16B2F13}"/>
    <dgm:cxn modelId="{12D75F5E-74AE-4B58-AC9D-8DF3CFDE5C07}" type="presOf" srcId="{750719D6-3BA4-4F8C-A30C-E20175F320D2}" destId="{9911C37B-2605-4DEF-9ADD-036E900C3C14}" srcOrd="0" destOrd="1" presId="urn:microsoft.com/office/officeart/2011/layout/TabList"/>
    <dgm:cxn modelId="{6A326760-FF10-49B7-B045-56ECD9DE594D}" type="presOf" srcId="{A4EC9C52-B2DF-4F75-8583-8EDAF7281011}" destId="{70687DFC-2717-4B01-82E2-F3DE116BD3BB}" srcOrd="0" destOrd="0" presId="urn:microsoft.com/office/officeart/2011/layout/TabList"/>
    <dgm:cxn modelId="{3F38B741-30AD-46AB-8A45-710CE5D8BE37}" srcId="{99EDE8BF-2744-4346-BF1A-F35098979BE7}" destId="{973917B6-A794-4532-B695-1E778B1C049C}" srcOrd="5" destOrd="0" parTransId="{0EF5555B-2536-491C-A5BD-EFCEA944480A}" sibTransId="{9200B417-259C-44F5-B7E6-5EF60F653C84}"/>
    <dgm:cxn modelId="{1E176964-A9E0-4F8F-B661-82A1F9F1B375}" type="presOf" srcId="{C7E69ED3-D93A-4AC4-8134-02582C0DDDB5}" destId="{9911C37B-2605-4DEF-9ADD-036E900C3C14}" srcOrd="0" destOrd="4" presId="urn:microsoft.com/office/officeart/2011/layout/TabList"/>
    <dgm:cxn modelId="{5F9E8646-5F09-49EA-A358-73A977A7F6B9}" srcId="{CB5ED117-2061-4296-82CA-5DEAB3172E4C}" destId="{83293A56-F137-458D-9594-C58FA3E9BE8A}" srcOrd="6" destOrd="0" parTransId="{2FBDE908-3B7E-46BB-8863-60DD63E84B36}" sibTransId="{A61A2FAA-A706-47EE-8BE3-0494FC811773}"/>
    <dgm:cxn modelId="{7FF2F769-32D1-427C-886D-D392AA7188F1}" type="presOf" srcId="{89D52181-58B4-4EE9-A9C0-28DBC8C9D596}" destId="{70687DFC-2717-4B01-82E2-F3DE116BD3BB}" srcOrd="0" destOrd="6" presId="urn:microsoft.com/office/officeart/2011/layout/TabList"/>
    <dgm:cxn modelId="{AB025A4B-7C7D-46D2-BFAA-2265E06BF0CA}" srcId="{CB5ED117-2061-4296-82CA-5DEAB3172E4C}" destId="{C7E69ED3-D93A-4AC4-8134-02582C0DDDB5}" srcOrd="5" destOrd="0" parTransId="{4E8C5016-A836-4E63-A570-7CEEC1188024}" sibTransId="{95E6EB4C-41CB-4B52-A942-98D1D8A94C01}"/>
    <dgm:cxn modelId="{53DC994E-1615-46A3-B4E2-08F69550E973}" type="presOf" srcId="{D65D199D-92E3-4A35-9594-9B8C628D6692}" destId="{9911C37B-2605-4DEF-9ADD-036E900C3C14}" srcOrd="0" destOrd="3" presId="urn:microsoft.com/office/officeart/2011/layout/TabList"/>
    <dgm:cxn modelId="{AC48D44F-EF49-4CFD-8CF8-45824B4CF4B2}" srcId="{CB5ED117-2061-4296-82CA-5DEAB3172E4C}" destId="{A6F3ABD2-9F83-4BF8-928D-A83C930D894C}" srcOrd="7" destOrd="0" parTransId="{708098F2-5DE9-42A3-95AE-8DA98180FE3D}" sibTransId="{B967056E-B075-416F-A82D-3003CFD67DB0}"/>
    <dgm:cxn modelId="{B84A4D71-B243-4FA6-A402-307D458A88D0}" srcId="{CB5ED117-2061-4296-82CA-5DEAB3172E4C}" destId="{750719D6-3BA4-4F8C-A30C-E20175F320D2}" srcOrd="2" destOrd="0" parTransId="{C235F973-696A-4001-9A1E-6859316913DB}" sibTransId="{77F89544-FBF5-4133-902A-7ED182572ED4}"/>
    <dgm:cxn modelId="{97597173-36C9-4F4E-91AB-C61C8AD04C84}" srcId="{99EDE8BF-2744-4346-BF1A-F35098979BE7}" destId="{34B8E0A2-7E8E-46BC-B8F1-D6C70AB11FAB}" srcOrd="8" destOrd="0" parTransId="{A0519760-74C3-4FCD-929D-1619315D5761}" sibTransId="{2E43B133-A067-4BE7-9D1C-5C54259BCE65}"/>
    <dgm:cxn modelId="{7D079573-3CC8-42D5-8ED3-EEA55356EB18}" srcId="{CB5ED117-2061-4296-82CA-5DEAB3172E4C}" destId="{CE37516C-E834-460E-B005-9CAFBB3B1A77}" srcOrd="8" destOrd="0" parTransId="{92BF34E7-514C-499E-8C7F-5A6E1BE13E8B}" sibTransId="{0FA26077-6E44-4A0A-BA6B-AF2526DA5EB3}"/>
    <dgm:cxn modelId="{5B98C373-2846-47AD-B91B-91741D5BE009}" srcId="{99EDE8BF-2744-4346-BF1A-F35098979BE7}" destId="{89D52181-58B4-4EE9-A9C0-28DBC8C9D596}" srcOrd="7" destOrd="0" parTransId="{7CED62FA-E916-4697-A180-A4B2631F62E1}" sibTransId="{F4FC6A5B-2CD2-4B31-B4FD-DE890358286A}"/>
    <dgm:cxn modelId="{2D13AD54-2FAE-409F-AB63-98DBF292917E}" type="presOf" srcId="{2A6A6EE5-2558-46BA-841E-0A5983667493}" destId="{9911C37B-2605-4DEF-9ADD-036E900C3C14}" srcOrd="0" destOrd="0" presId="urn:microsoft.com/office/officeart/2011/layout/TabList"/>
    <dgm:cxn modelId="{D1E64055-16FA-4A07-9205-9486938084C3}" srcId="{99EDE8BF-2744-4346-BF1A-F35098979BE7}" destId="{DDC0665F-2581-4BA7-B5DF-1B2942335785}" srcOrd="6" destOrd="0" parTransId="{2FD7E439-DF75-495F-A41E-BB516E96EF29}" sibTransId="{59CAEAAE-EE6C-4DC6-83C8-47050D3E738C}"/>
    <dgm:cxn modelId="{CC73D977-A2C4-4399-BF8C-7D6AF6D5BDD4}" type="presOf" srcId="{A6F3ABD2-9F83-4BF8-928D-A83C930D894C}" destId="{9911C37B-2605-4DEF-9ADD-036E900C3C14}" srcOrd="0" destOrd="6" presId="urn:microsoft.com/office/officeart/2011/layout/TabList"/>
    <dgm:cxn modelId="{DBEE8E58-8CFD-43B1-BE5F-2833D4406CDA}" srcId="{CB5ED117-2061-4296-82CA-5DEAB3172E4C}" destId="{30DAE7D7-D1A1-4925-9FC3-132F1DB7BAD6}" srcOrd="3" destOrd="0" parTransId="{1DDC4FCD-9942-472D-BEE6-79BC72120B6A}" sibTransId="{3FFC66A4-DECE-43BB-907B-B23C0D048941}"/>
    <dgm:cxn modelId="{33D04059-F9B8-4D3E-9807-986964E00368}" srcId="{CB5ED117-2061-4296-82CA-5DEAB3172E4C}" destId="{8099CF69-A615-4093-A658-3A797F2FA263}" srcOrd="0" destOrd="0" parTransId="{FA80C3B9-5CB5-40D2-BBC6-8640153B9084}" sibTransId="{EDC2F8AE-3242-4B25-8827-B547557E8FCC}"/>
    <dgm:cxn modelId="{130CDB84-E264-4BDA-8F66-BC9ACDCD45AB}" type="presOf" srcId="{30DAE7D7-D1A1-4925-9FC3-132F1DB7BAD6}" destId="{9911C37B-2605-4DEF-9ADD-036E900C3C14}" srcOrd="0" destOrd="2" presId="urn:microsoft.com/office/officeart/2011/layout/TabList"/>
    <dgm:cxn modelId="{57A35790-B2E8-4B72-8AA7-C933ADFAEE6A}" type="presOf" srcId="{353E7311-2988-4AC1-AC13-1D8ADEAB0A0E}" destId="{0D85D5A1-2EBE-46E5-B033-419A192269DD}" srcOrd="0" destOrd="0" presId="urn:microsoft.com/office/officeart/2011/layout/TabList"/>
    <dgm:cxn modelId="{3DB9E690-41F7-41F5-94AE-1C614D1BA5DA}" srcId="{99EDE8BF-2744-4346-BF1A-F35098979BE7}" destId="{534AD0D3-981B-4BA5-9944-ABDB2DC2541E}" srcOrd="0" destOrd="0" parTransId="{445EF042-5F97-4C42-868E-0C22B6D0B8FC}" sibTransId="{DEB22707-80DF-4006-A725-1371933EB8CD}"/>
    <dgm:cxn modelId="{86322595-F281-4B00-B71E-D63D129BCB2B}" srcId="{1EB494E9-245C-4A70-A5DA-8A7F1C1F503E}" destId="{CB5ED117-2061-4296-82CA-5DEAB3172E4C}" srcOrd="1" destOrd="0" parTransId="{ADE3282C-31CF-4717-957C-DF966481A761}" sibTransId="{D7C0F885-E144-4F56-B778-EE055E130EA3}"/>
    <dgm:cxn modelId="{755975A0-FC9D-42FB-91B9-83E567CC1F86}" type="presOf" srcId="{973917B6-A794-4532-B695-1E778B1C049C}" destId="{70687DFC-2717-4B01-82E2-F3DE116BD3BB}" srcOrd="0" destOrd="4" presId="urn:microsoft.com/office/officeart/2011/layout/TabList"/>
    <dgm:cxn modelId="{70A844A1-4A3D-4C23-847D-AAABF148B24F}" type="presOf" srcId="{8099CF69-A615-4093-A658-3A797F2FA263}" destId="{37184DFB-805E-4A64-8939-497253B69FFC}" srcOrd="0" destOrd="0" presId="urn:microsoft.com/office/officeart/2011/layout/TabList"/>
    <dgm:cxn modelId="{702DCFA4-9E5E-4A47-9A6B-B8AC353BAB8C}" srcId="{99EDE8BF-2744-4346-BF1A-F35098979BE7}" destId="{A4EC9C52-B2DF-4F75-8583-8EDAF7281011}" srcOrd="1" destOrd="0" parTransId="{8AD038D2-3BBF-40E9-9D65-D0225AC6D985}" sibTransId="{A5C29FCC-402E-46CA-BECF-473CF6F4C2C9}"/>
    <dgm:cxn modelId="{22B93BB5-E2E8-4DC5-882E-6090DE41E939}" srcId="{CB5ED117-2061-4296-82CA-5DEAB3172E4C}" destId="{D65D199D-92E3-4A35-9594-9B8C628D6692}" srcOrd="4" destOrd="0" parTransId="{01DDD246-7A9D-4343-B926-EA44C929BB85}" sibTransId="{0DEC8C3D-1B8B-4CC4-9E3F-AC9A7DEA1AC3}"/>
    <dgm:cxn modelId="{C20FA8B6-7133-4DF0-A76A-C8C3CA972705}" srcId="{CB5ED117-2061-4296-82CA-5DEAB3172E4C}" destId="{2A6A6EE5-2558-46BA-841E-0A5983667493}" srcOrd="1" destOrd="0" parTransId="{C6F78966-0653-48A2-9C63-0E39ADE1B694}" sibTransId="{EF5B0EA6-0037-4426-A019-55EE3073DCD8}"/>
    <dgm:cxn modelId="{02CD6CB8-E07A-468C-8B0A-46B3DD10A5AD}" type="presOf" srcId="{1C3086AA-88DC-4361-AD59-A0410EF6868F}" destId="{70687DFC-2717-4B01-82E2-F3DE116BD3BB}" srcOrd="0" destOrd="3" presId="urn:microsoft.com/office/officeart/2011/layout/TabList"/>
    <dgm:cxn modelId="{726455C2-2AEB-453D-A84B-E28CB5C8AC34}" type="presOf" srcId="{CB5ED117-2061-4296-82CA-5DEAB3172E4C}" destId="{9372157A-9238-478F-A464-66B4D56C9DD9}" srcOrd="0" destOrd="0" presId="urn:microsoft.com/office/officeart/2011/layout/TabList"/>
    <dgm:cxn modelId="{1EB669D2-96FF-45D8-849C-8AFD505F7AD3}" srcId="{99EDE8BF-2744-4346-BF1A-F35098979BE7}" destId="{6EB239E4-F7F2-4923-AD23-43ABAE60C095}" srcOrd="9" destOrd="0" parTransId="{F0C60971-F1A7-415C-92BD-AEBD3FC1D536}" sibTransId="{FC4D0A2D-46F3-42FF-858E-12010D06EB3A}"/>
    <dgm:cxn modelId="{2F9314D4-3B00-43A5-B961-C619DBCB1D50}" srcId="{99EDE8BF-2744-4346-BF1A-F35098979BE7}" destId="{3FBAB27F-45C1-4287-ADCF-9E9D8A36DD58}" srcOrd="2" destOrd="0" parTransId="{7B50837E-5B06-4C77-80AB-00F6A3959952}" sibTransId="{607F82EC-0960-48B6-B422-30314EB9AA19}"/>
    <dgm:cxn modelId="{22E257DF-23A5-4ECC-A2D5-064A708A90BC}" srcId="{1EB494E9-245C-4A70-A5DA-8A7F1C1F503E}" destId="{353E7311-2988-4AC1-AC13-1D8ADEAB0A0E}" srcOrd="0" destOrd="0" parTransId="{314E745E-326B-4C2C-8DE8-7DABC5EFBDC8}" sibTransId="{BEE23DDB-07E7-4085-8BB0-691A1E1375EF}"/>
    <dgm:cxn modelId="{44DDA4E7-0550-4D03-AC8A-3362721BB37B}" type="presOf" srcId="{3FBAB27F-45C1-4287-ADCF-9E9D8A36DD58}" destId="{70687DFC-2717-4B01-82E2-F3DE116BD3BB}" srcOrd="0" destOrd="1" presId="urn:microsoft.com/office/officeart/2011/layout/TabList"/>
    <dgm:cxn modelId="{EA09DAEA-18D0-44C1-85F5-733D41BC2182}" type="presOf" srcId="{6EB239E4-F7F2-4923-AD23-43ABAE60C095}" destId="{70687DFC-2717-4B01-82E2-F3DE116BD3BB}" srcOrd="0" destOrd="8" presId="urn:microsoft.com/office/officeart/2011/layout/TabList"/>
    <dgm:cxn modelId="{4C18CBED-B7E0-439E-8A57-F7883999D650}" srcId="{99EDE8BF-2744-4346-BF1A-F35098979BE7}" destId="{1C3086AA-88DC-4361-AD59-A0410EF6868F}" srcOrd="4" destOrd="0" parTransId="{9EBED91C-2146-4BB6-9184-E4044C073C14}" sibTransId="{1BE94754-F1EC-4474-8805-034C6A355D95}"/>
    <dgm:cxn modelId="{485CCAF4-CAA2-4F81-A19E-430640F36590}" type="presOf" srcId="{85A4D392-D1E8-4D26-B822-0D45EB1131FB}" destId="{70687DFC-2717-4B01-82E2-F3DE116BD3BB}" srcOrd="0" destOrd="2" presId="urn:microsoft.com/office/officeart/2011/layout/TabList"/>
    <dgm:cxn modelId="{B15A71F6-CB34-469F-ABE2-D1113691FFE0}" type="presOf" srcId="{CE37516C-E834-460E-B005-9CAFBB3B1A77}" destId="{9911C37B-2605-4DEF-9ADD-036E900C3C14}" srcOrd="0" destOrd="7" presId="urn:microsoft.com/office/officeart/2011/layout/TabList"/>
    <dgm:cxn modelId="{51E9BFF6-849C-4787-91BA-BF78DA0F54B8}" type="presOf" srcId="{34B8E0A2-7E8E-46BC-B8F1-D6C70AB11FAB}" destId="{70687DFC-2717-4B01-82E2-F3DE116BD3BB}" srcOrd="0" destOrd="7" presId="urn:microsoft.com/office/officeart/2011/layout/TabList"/>
    <dgm:cxn modelId="{E3FB2F2E-AB57-4E50-B8F1-9DE592FF9878}" type="presParOf" srcId="{05D08CFE-AA2E-4ABC-A351-30E1C21A8E90}" destId="{719E8969-B233-49C1-93D6-7ABB043B4FB4}" srcOrd="0" destOrd="0" presId="urn:microsoft.com/office/officeart/2011/layout/TabList"/>
    <dgm:cxn modelId="{CDA2A3FB-40D5-4046-B036-DE17A7B11950}" type="presParOf" srcId="{719E8969-B233-49C1-93D6-7ABB043B4FB4}" destId="{FEB11D79-7E90-43CF-A4F5-5B40B3AACAD1}" srcOrd="0" destOrd="0" presId="urn:microsoft.com/office/officeart/2011/layout/TabList"/>
    <dgm:cxn modelId="{9DABFD7C-4ADE-477C-9DCE-73FD626C97A8}" type="presParOf" srcId="{719E8969-B233-49C1-93D6-7ABB043B4FB4}" destId="{0D85D5A1-2EBE-46E5-B033-419A192269DD}" srcOrd="1" destOrd="0" presId="urn:microsoft.com/office/officeart/2011/layout/TabList"/>
    <dgm:cxn modelId="{1DC19EF6-86DA-4ABB-BD14-6E96A5593B15}" type="presParOf" srcId="{719E8969-B233-49C1-93D6-7ABB043B4FB4}" destId="{0F5485CF-8CFF-410D-990C-3DD67658AD43}" srcOrd="2" destOrd="0" presId="urn:microsoft.com/office/officeart/2011/layout/TabList"/>
    <dgm:cxn modelId="{1AD0FBA7-8E42-4B1F-813A-2B79319D75DC}" type="presParOf" srcId="{05D08CFE-AA2E-4ABC-A351-30E1C21A8E90}" destId="{96B97DFF-0FCB-48FA-8539-224566E36DCC}" srcOrd="1" destOrd="0" presId="urn:microsoft.com/office/officeart/2011/layout/TabList"/>
    <dgm:cxn modelId="{40CA212D-3D3D-4EF8-BE74-46DDD9E3755B}" type="presParOf" srcId="{05D08CFE-AA2E-4ABC-A351-30E1C21A8E90}" destId="{C6085076-82BA-48B4-8D78-A5E3C8C8BE1A}" srcOrd="2" destOrd="0" presId="urn:microsoft.com/office/officeart/2011/layout/TabList"/>
    <dgm:cxn modelId="{F47CC360-3B41-47F2-BE95-68E9F84E9C49}" type="presParOf" srcId="{C6085076-82BA-48B4-8D78-A5E3C8C8BE1A}" destId="{37184DFB-805E-4A64-8939-497253B69FFC}" srcOrd="0" destOrd="0" presId="urn:microsoft.com/office/officeart/2011/layout/TabList"/>
    <dgm:cxn modelId="{5BF6D9DF-BCDA-45BA-91AC-E8F1F85E7A58}" type="presParOf" srcId="{C6085076-82BA-48B4-8D78-A5E3C8C8BE1A}" destId="{9372157A-9238-478F-A464-66B4D56C9DD9}" srcOrd="1" destOrd="0" presId="urn:microsoft.com/office/officeart/2011/layout/TabList"/>
    <dgm:cxn modelId="{F4CC3D8D-BD91-4AB0-8A2B-8CDA9C8EFF24}" type="presParOf" srcId="{C6085076-82BA-48B4-8D78-A5E3C8C8BE1A}" destId="{0C7F1084-8E97-44BA-9E97-90F4C1922EFE}" srcOrd="2" destOrd="0" presId="urn:microsoft.com/office/officeart/2011/layout/TabList"/>
    <dgm:cxn modelId="{6C70B81E-2D43-4491-8AC1-31A7FBD0E2B3}" type="presParOf" srcId="{05D08CFE-AA2E-4ABC-A351-30E1C21A8E90}" destId="{9911C37B-2605-4DEF-9ADD-036E900C3C14}" srcOrd="3" destOrd="0" presId="urn:microsoft.com/office/officeart/2011/layout/TabList"/>
    <dgm:cxn modelId="{7F050E39-D0F2-4CD5-969A-4F388DAB8956}" type="presParOf" srcId="{05D08CFE-AA2E-4ABC-A351-30E1C21A8E90}" destId="{881F0FD9-BD7B-4408-8B46-5C4C255A2751}" srcOrd="4" destOrd="0" presId="urn:microsoft.com/office/officeart/2011/layout/TabList"/>
    <dgm:cxn modelId="{0E0144E3-E38D-456F-BC7B-EB61E32D9DB3}" type="presParOf" srcId="{05D08CFE-AA2E-4ABC-A351-30E1C21A8E90}" destId="{971AF40D-2B08-4B29-B137-03B6E91495AB}" srcOrd="5" destOrd="0" presId="urn:microsoft.com/office/officeart/2011/layout/TabList"/>
    <dgm:cxn modelId="{245DC9AB-4524-47C3-A744-B6363D068DC0}" type="presParOf" srcId="{971AF40D-2B08-4B29-B137-03B6E91495AB}" destId="{39A44F08-87CC-4B35-ABB2-E9821CE3744F}" srcOrd="0" destOrd="0" presId="urn:microsoft.com/office/officeart/2011/layout/TabList"/>
    <dgm:cxn modelId="{C9F04689-4A81-485E-B1EC-D24DB098CBBF}" type="presParOf" srcId="{971AF40D-2B08-4B29-B137-03B6E91495AB}" destId="{E19CA3E8-2761-451C-BF74-1A7BFE199500}" srcOrd="1" destOrd="0" presId="urn:microsoft.com/office/officeart/2011/layout/TabList"/>
    <dgm:cxn modelId="{C38F607F-8E36-49A1-B90F-ADCD1DC35BE9}" type="presParOf" srcId="{971AF40D-2B08-4B29-B137-03B6E91495AB}" destId="{91D80AD6-CAF8-478F-B7FD-DC3A33B48858}" srcOrd="2" destOrd="0" presId="urn:microsoft.com/office/officeart/2011/layout/TabList"/>
    <dgm:cxn modelId="{E0EA169A-853B-489C-98F0-A27ABE936FB2}" type="presParOf" srcId="{05D08CFE-AA2E-4ABC-A351-30E1C21A8E90}" destId="{70687DFC-2717-4B01-82E2-F3DE116BD3BB}" srcOrd="6" destOrd="0" presId="urn:microsoft.com/office/officeart/2011/layout/Tab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C16022-7196-413F-9998-BAECF18F9BEC}" type="doc">
      <dgm:prSet loTypeId="urn:microsoft.com/office/officeart/2005/8/layout/hProcess9" loCatId="process" qsTypeId="urn:microsoft.com/office/officeart/2005/8/quickstyle/simple1" qsCatId="simple" csTypeId="urn:microsoft.com/office/officeart/2005/8/colors/accent1_2" csCatId="accent1" phldr="1"/>
      <dgm:spPr/>
    </dgm:pt>
    <dgm:pt modelId="{591BD9FA-E51E-46B0-A841-434B29CEBCEE}">
      <dgm:prSet phldrT="[Text]" custT="1"/>
      <dgm:spPr/>
      <dgm:t>
        <a:bodyPr/>
        <a:lstStyle/>
        <a:p>
          <a:r>
            <a:rPr lang="en-US" sz="1800"/>
            <a:t>Spend Based</a:t>
          </a:r>
        </a:p>
      </dgm:t>
    </dgm:pt>
    <dgm:pt modelId="{9F965316-B941-40BF-81EB-D7E8A8F06E2D}" type="parTrans" cxnId="{C5D5F209-65CD-437E-B9FA-BBBB8C64062C}">
      <dgm:prSet/>
      <dgm:spPr/>
      <dgm:t>
        <a:bodyPr/>
        <a:lstStyle/>
        <a:p>
          <a:endParaRPr lang="en-US" sz="1800"/>
        </a:p>
      </dgm:t>
    </dgm:pt>
    <dgm:pt modelId="{D20876A6-1B73-4006-80A1-F4244296C13F}" type="sibTrans" cxnId="{C5D5F209-65CD-437E-B9FA-BBBB8C64062C}">
      <dgm:prSet/>
      <dgm:spPr/>
      <dgm:t>
        <a:bodyPr/>
        <a:lstStyle/>
        <a:p>
          <a:endParaRPr lang="en-US" sz="1800"/>
        </a:p>
      </dgm:t>
    </dgm:pt>
    <dgm:pt modelId="{23F9D835-A5B3-41FE-A919-C322434EB8BC}">
      <dgm:prSet phldrT="[Text]" custT="1"/>
      <dgm:spPr/>
      <dgm:t>
        <a:bodyPr/>
        <a:lstStyle/>
        <a:p>
          <a:r>
            <a:rPr lang="en-US" sz="1800"/>
            <a:t>Mass Based</a:t>
          </a:r>
        </a:p>
      </dgm:t>
    </dgm:pt>
    <dgm:pt modelId="{EE22A16E-8288-4BAB-ACAD-B30A13C4BC42}" type="parTrans" cxnId="{F24AEE99-0D33-4CCF-8C17-A5FDE6D074D0}">
      <dgm:prSet/>
      <dgm:spPr/>
      <dgm:t>
        <a:bodyPr/>
        <a:lstStyle/>
        <a:p>
          <a:endParaRPr lang="en-US" sz="1800"/>
        </a:p>
      </dgm:t>
    </dgm:pt>
    <dgm:pt modelId="{34382262-D448-46D7-B428-F067467A8322}" type="sibTrans" cxnId="{F24AEE99-0D33-4CCF-8C17-A5FDE6D074D0}">
      <dgm:prSet/>
      <dgm:spPr/>
      <dgm:t>
        <a:bodyPr/>
        <a:lstStyle/>
        <a:p>
          <a:endParaRPr lang="en-US" sz="1800"/>
        </a:p>
      </dgm:t>
    </dgm:pt>
    <dgm:pt modelId="{894C9E20-52DB-4851-8413-CC334CA549E9}">
      <dgm:prSet phldrT="[Text]" custT="1"/>
      <dgm:spPr/>
      <dgm:t>
        <a:bodyPr/>
        <a:lstStyle/>
        <a:p>
          <a:r>
            <a:rPr lang="en-US" sz="1800"/>
            <a:t>Hybrid</a:t>
          </a:r>
        </a:p>
      </dgm:t>
    </dgm:pt>
    <dgm:pt modelId="{A0461A60-371F-40E5-9749-CE5566219079}" type="parTrans" cxnId="{75F36868-3D9B-4173-8AD8-EDAB9AC722E9}">
      <dgm:prSet/>
      <dgm:spPr/>
      <dgm:t>
        <a:bodyPr/>
        <a:lstStyle/>
        <a:p>
          <a:endParaRPr lang="en-US" sz="1800"/>
        </a:p>
      </dgm:t>
    </dgm:pt>
    <dgm:pt modelId="{2B96A849-D5A7-4C13-AB0D-369E3BAFB208}" type="sibTrans" cxnId="{75F36868-3D9B-4173-8AD8-EDAB9AC722E9}">
      <dgm:prSet/>
      <dgm:spPr/>
      <dgm:t>
        <a:bodyPr/>
        <a:lstStyle/>
        <a:p>
          <a:endParaRPr lang="en-US" sz="1800"/>
        </a:p>
      </dgm:t>
    </dgm:pt>
    <dgm:pt modelId="{98487F89-75D4-42C5-9608-3B2F7AAFE772}">
      <dgm:prSet phldrT="[Text]" custT="1"/>
      <dgm:spPr/>
      <dgm:t>
        <a:bodyPr/>
        <a:lstStyle/>
        <a:p>
          <a:r>
            <a:rPr lang="en-US" sz="1800"/>
            <a:t>Supplier Specific</a:t>
          </a:r>
        </a:p>
      </dgm:t>
    </dgm:pt>
    <dgm:pt modelId="{01A512C0-F47A-457F-9EC8-272AFC62F255}" type="parTrans" cxnId="{D3B90F10-FB23-4FE6-B3FB-5831F802A0D0}">
      <dgm:prSet/>
      <dgm:spPr/>
      <dgm:t>
        <a:bodyPr/>
        <a:lstStyle/>
        <a:p>
          <a:endParaRPr lang="en-US" sz="1800"/>
        </a:p>
      </dgm:t>
    </dgm:pt>
    <dgm:pt modelId="{ECF75505-C42A-48D6-B960-CFDAF4F79A48}" type="sibTrans" cxnId="{D3B90F10-FB23-4FE6-B3FB-5831F802A0D0}">
      <dgm:prSet/>
      <dgm:spPr/>
      <dgm:t>
        <a:bodyPr/>
        <a:lstStyle/>
        <a:p>
          <a:endParaRPr lang="en-US" sz="1800"/>
        </a:p>
      </dgm:t>
    </dgm:pt>
    <dgm:pt modelId="{00A9F2DB-0EF4-406E-9EBC-CD27C67D7D15}" type="pres">
      <dgm:prSet presAssocID="{F8C16022-7196-413F-9998-BAECF18F9BEC}" presName="CompostProcess" presStyleCnt="0">
        <dgm:presLayoutVars>
          <dgm:dir/>
          <dgm:resizeHandles val="exact"/>
        </dgm:presLayoutVars>
      </dgm:prSet>
      <dgm:spPr/>
    </dgm:pt>
    <dgm:pt modelId="{0674FBA8-B22D-4D52-A6EC-BE832890DBDC}" type="pres">
      <dgm:prSet presAssocID="{F8C16022-7196-413F-9998-BAECF18F9BEC}" presName="arrow" presStyleLbl="bgShp" presStyleIdx="0" presStyleCnt="1" custScaleX="117647"/>
      <dgm:spPr/>
    </dgm:pt>
    <dgm:pt modelId="{4F1DCED2-8AA0-40F1-921C-6A67FF4CB145}" type="pres">
      <dgm:prSet presAssocID="{F8C16022-7196-413F-9998-BAECF18F9BEC}" presName="linearProcess" presStyleCnt="0"/>
      <dgm:spPr/>
    </dgm:pt>
    <dgm:pt modelId="{2754B4AA-50A6-43CE-892E-D00618A63CC5}" type="pres">
      <dgm:prSet presAssocID="{591BD9FA-E51E-46B0-A841-434B29CEBCEE}" presName="textNode" presStyleLbl="node1" presStyleIdx="0" presStyleCnt="4" custScaleX="63026" custScaleY="63033" custLinFactNeighborX="-60138">
        <dgm:presLayoutVars>
          <dgm:bulletEnabled val="1"/>
        </dgm:presLayoutVars>
      </dgm:prSet>
      <dgm:spPr/>
    </dgm:pt>
    <dgm:pt modelId="{CF3C2CA2-9C59-4C74-AF85-E830FE5623AC}" type="pres">
      <dgm:prSet presAssocID="{D20876A6-1B73-4006-80A1-F4244296C13F}" presName="sibTrans" presStyleCnt="0"/>
      <dgm:spPr/>
    </dgm:pt>
    <dgm:pt modelId="{077D14E9-21E7-4418-A539-AB8EC2735BD9}" type="pres">
      <dgm:prSet presAssocID="{23F9D835-A5B3-41FE-A919-C322434EB8BC}" presName="textNode" presStyleLbl="node1" presStyleIdx="1" presStyleCnt="4" custScaleX="63026" custScaleY="63033" custLinFactNeighborX="-60138">
        <dgm:presLayoutVars>
          <dgm:bulletEnabled val="1"/>
        </dgm:presLayoutVars>
      </dgm:prSet>
      <dgm:spPr/>
    </dgm:pt>
    <dgm:pt modelId="{5B769E7A-04ED-40F6-A740-87BE8339B388}" type="pres">
      <dgm:prSet presAssocID="{34382262-D448-46D7-B428-F067467A8322}" presName="sibTrans" presStyleCnt="0"/>
      <dgm:spPr/>
    </dgm:pt>
    <dgm:pt modelId="{4485D3D4-99C1-4D58-9C86-F7C2A85106F2}" type="pres">
      <dgm:prSet presAssocID="{894C9E20-52DB-4851-8413-CC334CA549E9}" presName="textNode" presStyleLbl="node1" presStyleIdx="2" presStyleCnt="4" custScaleX="63026" custScaleY="63033" custLinFactNeighborX="-60138">
        <dgm:presLayoutVars>
          <dgm:bulletEnabled val="1"/>
        </dgm:presLayoutVars>
      </dgm:prSet>
      <dgm:spPr/>
    </dgm:pt>
    <dgm:pt modelId="{CD2356F5-4BB5-4002-97FA-C746596F5F38}" type="pres">
      <dgm:prSet presAssocID="{2B96A849-D5A7-4C13-AB0D-369E3BAFB208}" presName="sibTrans" presStyleCnt="0"/>
      <dgm:spPr/>
    </dgm:pt>
    <dgm:pt modelId="{D16F7ADE-2776-4038-BFAE-DFBC1B970A96}" type="pres">
      <dgm:prSet presAssocID="{98487F89-75D4-42C5-9608-3B2F7AAFE772}" presName="textNode" presStyleLbl="node1" presStyleIdx="3" presStyleCnt="4" custScaleX="63026" custScaleY="63033" custLinFactNeighborX="-60138">
        <dgm:presLayoutVars>
          <dgm:bulletEnabled val="1"/>
        </dgm:presLayoutVars>
      </dgm:prSet>
      <dgm:spPr/>
    </dgm:pt>
  </dgm:ptLst>
  <dgm:cxnLst>
    <dgm:cxn modelId="{C5D5F209-65CD-437E-B9FA-BBBB8C64062C}" srcId="{F8C16022-7196-413F-9998-BAECF18F9BEC}" destId="{591BD9FA-E51E-46B0-A841-434B29CEBCEE}" srcOrd="0" destOrd="0" parTransId="{9F965316-B941-40BF-81EB-D7E8A8F06E2D}" sibTransId="{D20876A6-1B73-4006-80A1-F4244296C13F}"/>
    <dgm:cxn modelId="{D3B90F10-FB23-4FE6-B3FB-5831F802A0D0}" srcId="{F8C16022-7196-413F-9998-BAECF18F9BEC}" destId="{98487F89-75D4-42C5-9608-3B2F7AAFE772}" srcOrd="3" destOrd="0" parTransId="{01A512C0-F47A-457F-9EC8-272AFC62F255}" sibTransId="{ECF75505-C42A-48D6-B960-CFDAF4F79A48}"/>
    <dgm:cxn modelId="{D0E06B19-60B2-4C99-851A-BBB60AA09E9C}" type="presOf" srcId="{F8C16022-7196-413F-9998-BAECF18F9BEC}" destId="{00A9F2DB-0EF4-406E-9EBC-CD27C67D7D15}" srcOrd="0" destOrd="0" presId="urn:microsoft.com/office/officeart/2005/8/layout/hProcess9"/>
    <dgm:cxn modelId="{66FF0534-7B43-4EBA-A6D7-F5C25A985632}" type="presOf" srcId="{98487F89-75D4-42C5-9608-3B2F7AAFE772}" destId="{D16F7ADE-2776-4038-BFAE-DFBC1B970A96}" srcOrd="0" destOrd="0" presId="urn:microsoft.com/office/officeart/2005/8/layout/hProcess9"/>
    <dgm:cxn modelId="{75F36868-3D9B-4173-8AD8-EDAB9AC722E9}" srcId="{F8C16022-7196-413F-9998-BAECF18F9BEC}" destId="{894C9E20-52DB-4851-8413-CC334CA549E9}" srcOrd="2" destOrd="0" parTransId="{A0461A60-371F-40E5-9749-CE5566219079}" sibTransId="{2B96A849-D5A7-4C13-AB0D-369E3BAFB208}"/>
    <dgm:cxn modelId="{BDF05B4E-EEE9-4FCA-BC47-8E1F29C6B2AA}" type="presOf" srcId="{591BD9FA-E51E-46B0-A841-434B29CEBCEE}" destId="{2754B4AA-50A6-43CE-892E-D00618A63CC5}" srcOrd="0" destOrd="0" presId="urn:microsoft.com/office/officeart/2005/8/layout/hProcess9"/>
    <dgm:cxn modelId="{E925276F-114B-4CC3-94F5-B21B2918DD0E}" type="presOf" srcId="{894C9E20-52DB-4851-8413-CC334CA549E9}" destId="{4485D3D4-99C1-4D58-9C86-F7C2A85106F2}" srcOrd="0" destOrd="0" presId="urn:microsoft.com/office/officeart/2005/8/layout/hProcess9"/>
    <dgm:cxn modelId="{F24AEE99-0D33-4CCF-8C17-A5FDE6D074D0}" srcId="{F8C16022-7196-413F-9998-BAECF18F9BEC}" destId="{23F9D835-A5B3-41FE-A919-C322434EB8BC}" srcOrd="1" destOrd="0" parTransId="{EE22A16E-8288-4BAB-ACAD-B30A13C4BC42}" sibTransId="{34382262-D448-46D7-B428-F067467A8322}"/>
    <dgm:cxn modelId="{C6952ED8-07A3-4874-B9D2-282C8EA9E897}" type="presOf" srcId="{23F9D835-A5B3-41FE-A919-C322434EB8BC}" destId="{077D14E9-21E7-4418-A539-AB8EC2735BD9}" srcOrd="0" destOrd="0" presId="urn:microsoft.com/office/officeart/2005/8/layout/hProcess9"/>
    <dgm:cxn modelId="{420E41B5-67FF-414F-AC1C-D5338581D312}" type="presParOf" srcId="{00A9F2DB-0EF4-406E-9EBC-CD27C67D7D15}" destId="{0674FBA8-B22D-4D52-A6EC-BE832890DBDC}" srcOrd="0" destOrd="0" presId="urn:microsoft.com/office/officeart/2005/8/layout/hProcess9"/>
    <dgm:cxn modelId="{D6E814A0-DBED-4E85-AC4C-5462D63D3437}" type="presParOf" srcId="{00A9F2DB-0EF4-406E-9EBC-CD27C67D7D15}" destId="{4F1DCED2-8AA0-40F1-921C-6A67FF4CB145}" srcOrd="1" destOrd="0" presId="urn:microsoft.com/office/officeart/2005/8/layout/hProcess9"/>
    <dgm:cxn modelId="{05AE3D9E-D611-46D1-BFD1-7BC876CB7DEE}" type="presParOf" srcId="{4F1DCED2-8AA0-40F1-921C-6A67FF4CB145}" destId="{2754B4AA-50A6-43CE-892E-D00618A63CC5}" srcOrd="0" destOrd="0" presId="urn:microsoft.com/office/officeart/2005/8/layout/hProcess9"/>
    <dgm:cxn modelId="{AB35165A-FC2D-472F-8800-EFBA4517DE64}" type="presParOf" srcId="{4F1DCED2-8AA0-40F1-921C-6A67FF4CB145}" destId="{CF3C2CA2-9C59-4C74-AF85-E830FE5623AC}" srcOrd="1" destOrd="0" presId="urn:microsoft.com/office/officeart/2005/8/layout/hProcess9"/>
    <dgm:cxn modelId="{D366360C-25BB-4234-9F60-80BE3F5373FB}" type="presParOf" srcId="{4F1DCED2-8AA0-40F1-921C-6A67FF4CB145}" destId="{077D14E9-21E7-4418-A539-AB8EC2735BD9}" srcOrd="2" destOrd="0" presId="urn:microsoft.com/office/officeart/2005/8/layout/hProcess9"/>
    <dgm:cxn modelId="{E9B6D145-38FF-4804-B29A-0DEC674499A8}" type="presParOf" srcId="{4F1DCED2-8AA0-40F1-921C-6A67FF4CB145}" destId="{5B769E7A-04ED-40F6-A740-87BE8339B388}" srcOrd="3" destOrd="0" presId="urn:microsoft.com/office/officeart/2005/8/layout/hProcess9"/>
    <dgm:cxn modelId="{74671338-AC33-4181-B325-E96F794402D9}" type="presParOf" srcId="{4F1DCED2-8AA0-40F1-921C-6A67FF4CB145}" destId="{4485D3D4-99C1-4D58-9C86-F7C2A85106F2}" srcOrd="4" destOrd="0" presId="urn:microsoft.com/office/officeart/2005/8/layout/hProcess9"/>
    <dgm:cxn modelId="{D6A248F8-D3BC-4A78-9841-AF397EFAAEE0}" type="presParOf" srcId="{4F1DCED2-8AA0-40F1-921C-6A67FF4CB145}" destId="{CD2356F5-4BB5-4002-97FA-C746596F5F38}" srcOrd="5" destOrd="0" presId="urn:microsoft.com/office/officeart/2005/8/layout/hProcess9"/>
    <dgm:cxn modelId="{BE8D029A-44FA-4A21-B080-4E205E3C1114}" type="presParOf" srcId="{4F1DCED2-8AA0-40F1-921C-6A67FF4CB145}" destId="{D16F7ADE-2776-4038-BFAE-DFBC1B970A9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5268EB-A7CE-4B32-ACA5-65A96D647002}" type="doc">
      <dgm:prSet loTypeId="urn:microsoft.com/office/officeart/2005/8/layout/hChevron3" loCatId="process" qsTypeId="urn:microsoft.com/office/officeart/2005/8/quickstyle/simple1" qsCatId="simple" csTypeId="urn:microsoft.com/office/officeart/2005/8/colors/accent1_3" csCatId="accent1" phldr="1"/>
      <dgm:spPr/>
    </dgm:pt>
    <dgm:pt modelId="{E0CD5B51-AFC1-49BA-BFDC-3E69847E7EEC}">
      <dgm:prSet phldrT="[Text]"/>
      <dgm:spPr/>
      <dgm:t>
        <a:bodyPr/>
        <a:lstStyle/>
        <a:p>
          <a:r>
            <a:rPr lang="en-US"/>
            <a:t>Internal Spend and Associated Spend Categorization Data Provided</a:t>
          </a:r>
        </a:p>
      </dgm:t>
    </dgm:pt>
    <dgm:pt modelId="{EA3D4131-3C79-4EA8-8C40-7A78EEBE2E91}" type="parTrans" cxnId="{3E20D7BE-E032-4008-87A5-EAEB95F4D0AE}">
      <dgm:prSet/>
      <dgm:spPr/>
      <dgm:t>
        <a:bodyPr/>
        <a:lstStyle/>
        <a:p>
          <a:endParaRPr lang="en-US"/>
        </a:p>
      </dgm:t>
    </dgm:pt>
    <dgm:pt modelId="{C3A3D3BC-1053-423C-A2EC-E17AA0075262}" type="sibTrans" cxnId="{3E20D7BE-E032-4008-87A5-EAEB95F4D0AE}">
      <dgm:prSet/>
      <dgm:spPr/>
      <dgm:t>
        <a:bodyPr/>
        <a:lstStyle/>
        <a:p>
          <a:endParaRPr lang="en-US"/>
        </a:p>
      </dgm:t>
    </dgm:pt>
    <dgm:pt modelId="{AEB341EA-D06E-4619-B2F5-F3CD0DAD2D77}">
      <dgm:prSet phldrT="[Text]"/>
      <dgm:spPr/>
      <dgm:t>
        <a:bodyPr/>
        <a:lstStyle/>
        <a:p>
          <a:r>
            <a:rPr lang="en-US"/>
            <a:t>Map Internal Spend Categories to Industry Emissions Factor Categories</a:t>
          </a:r>
        </a:p>
      </dgm:t>
    </dgm:pt>
    <dgm:pt modelId="{1B141BC1-3DF0-4B21-8F9C-8C6C6499455F}" type="parTrans" cxnId="{AB503BB0-7987-4EEC-96D1-546FCB120C80}">
      <dgm:prSet/>
      <dgm:spPr/>
      <dgm:t>
        <a:bodyPr/>
        <a:lstStyle/>
        <a:p>
          <a:endParaRPr lang="en-US"/>
        </a:p>
      </dgm:t>
    </dgm:pt>
    <dgm:pt modelId="{68F01437-7E94-4552-8C2C-F6E4F9FA8640}" type="sibTrans" cxnId="{AB503BB0-7987-4EEC-96D1-546FCB120C80}">
      <dgm:prSet/>
      <dgm:spPr/>
      <dgm:t>
        <a:bodyPr/>
        <a:lstStyle/>
        <a:p>
          <a:endParaRPr lang="en-US"/>
        </a:p>
      </dgm:t>
    </dgm:pt>
    <dgm:pt modelId="{0A0A442E-F7D4-4AAA-A1E4-1FCB8881B65A}">
      <dgm:prSet phldrT="[Text]"/>
      <dgm:spPr/>
      <dgm:t>
        <a:bodyPr/>
        <a:lstStyle/>
        <a:p>
          <a:r>
            <a:rPr lang="en-US"/>
            <a:t>Calculate Emissions Associated with Spend</a:t>
          </a:r>
        </a:p>
      </dgm:t>
    </dgm:pt>
    <dgm:pt modelId="{D6BC31C9-C761-45BA-B899-8E134F2D9D9F}" type="parTrans" cxnId="{BC25EFC9-352B-46BC-8D51-7BA04B418AC6}">
      <dgm:prSet/>
      <dgm:spPr/>
      <dgm:t>
        <a:bodyPr/>
        <a:lstStyle/>
        <a:p>
          <a:endParaRPr lang="en-US"/>
        </a:p>
      </dgm:t>
    </dgm:pt>
    <dgm:pt modelId="{8943C195-E294-4D7D-8DF2-6605945DF4AA}" type="sibTrans" cxnId="{BC25EFC9-352B-46BC-8D51-7BA04B418AC6}">
      <dgm:prSet/>
      <dgm:spPr/>
      <dgm:t>
        <a:bodyPr/>
        <a:lstStyle/>
        <a:p>
          <a:endParaRPr lang="en-US"/>
        </a:p>
      </dgm:t>
    </dgm:pt>
    <dgm:pt modelId="{F17467B2-D958-4521-A054-06109CDA598E}" type="pres">
      <dgm:prSet presAssocID="{AD5268EB-A7CE-4B32-ACA5-65A96D647002}" presName="Name0" presStyleCnt="0">
        <dgm:presLayoutVars>
          <dgm:dir/>
          <dgm:resizeHandles val="exact"/>
        </dgm:presLayoutVars>
      </dgm:prSet>
      <dgm:spPr/>
    </dgm:pt>
    <dgm:pt modelId="{F2A9B980-993B-4CBF-9B2F-D83FB9ECD116}" type="pres">
      <dgm:prSet presAssocID="{E0CD5B51-AFC1-49BA-BFDC-3E69847E7EEC}" presName="parTxOnly" presStyleLbl="node1" presStyleIdx="0" presStyleCnt="3">
        <dgm:presLayoutVars>
          <dgm:bulletEnabled val="1"/>
        </dgm:presLayoutVars>
      </dgm:prSet>
      <dgm:spPr/>
    </dgm:pt>
    <dgm:pt modelId="{EE85B8A9-886C-443D-97DD-EF824BF83251}" type="pres">
      <dgm:prSet presAssocID="{C3A3D3BC-1053-423C-A2EC-E17AA0075262}" presName="parSpace" presStyleCnt="0"/>
      <dgm:spPr/>
    </dgm:pt>
    <dgm:pt modelId="{DA52AC00-13B8-431F-A7F0-DFA5F5152CF7}" type="pres">
      <dgm:prSet presAssocID="{AEB341EA-D06E-4619-B2F5-F3CD0DAD2D77}" presName="parTxOnly" presStyleLbl="node1" presStyleIdx="1" presStyleCnt="3">
        <dgm:presLayoutVars>
          <dgm:bulletEnabled val="1"/>
        </dgm:presLayoutVars>
      </dgm:prSet>
      <dgm:spPr/>
    </dgm:pt>
    <dgm:pt modelId="{A608820E-22E5-451B-9C0F-F766FF37DD4E}" type="pres">
      <dgm:prSet presAssocID="{68F01437-7E94-4552-8C2C-F6E4F9FA8640}" presName="parSpace" presStyleCnt="0"/>
      <dgm:spPr/>
    </dgm:pt>
    <dgm:pt modelId="{2EC1047F-0311-4F36-B7D2-C2336EE39FAB}" type="pres">
      <dgm:prSet presAssocID="{0A0A442E-F7D4-4AAA-A1E4-1FCB8881B65A}" presName="parTxOnly" presStyleLbl="node1" presStyleIdx="2" presStyleCnt="3">
        <dgm:presLayoutVars>
          <dgm:bulletEnabled val="1"/>
        </dgm:presLayoutVars>
      </dgm:prSet>
      <dgm:spPr/>
    </dgm:pt>
  </dgm:ptLst>
  <dgm:cxnLst>
    <dgm:cxn modelId="{31057336-4C7F-4A15-A283-1C60C2070E66}" type="presOf" srcId="{0A0A442E-F7D4-4AAA-A1E4-1FCB8881B65A}" destId="{2EC1047F-0311-4F36-B7D2-C2336EE39FAB}" srcOrd="0" destOrd="0" presId="urn:microsoft.com/office/officeart/2005/8/layout/hChevron3"/>
    <dgm:cxn modelId="{942E3751-34B6-487A-8E9C-5A782076C393}" type="presOf" srcId="{E0CD5B51-AFC1-49BA-BFDC-3E69847E7EEC}" destId="{F2A9B980-993B-4CBF-9B2F-D83FB9ECD116}" srcOrd="0" destOrd="0" presId="urn:microsoft.com/office/officeart/2005/8/layout/hChevron3"/>
    <dgm:cxn modelId="{AE072182-58ED-40FC-B93D-78D305AA271A}" type="presOf" srcId="{AD5268EB-A7CE-4B32-ACA5-65A96D647002}" destId="{F17467B2-D958-4521-A054-06109CDA598E}" srcOrd="0" destOrd="0" presId="urn:microsoft.com/office/officeart/2005/8/layout/hChevron3"/>
    <dgm:cxn modelId="{AB503BB0-7987-4EEC-96D1-546FCB120C80}" srcId="{AD5268EB-A7CE-4B32-ACA5-65A96D647002}" destId="{AEB341EA-D06E-4619-B2F5-F3CD0DAD2D77}" srcOrd="1" destOrd="0" parTransId="{1B141BC1-3DF0-4B21-8F9C-8C6C6499455F}" sibTransId="{68F01437-7E94-4552-8C2C-F6E4F9FA8640}"/>
    <dgm:cxn modelId="{3E20D7BE-E032-4008-87A5-EAEB95F4D0AE}" srcId="{AD5268EB-A7CE-4B32-ACA5-65A96D647002}" destId="{E0CD5B51-AFC1-49BA-BFDC-3E69847E7EEC}" srcOrd="0" destOrd="0" parTransId="{EA3D4131-3C79-4EA8-8C40-7A78EEBE2E91}" sibTransId="{C3A3D3BC-1053-423C-A2EC-E17AA0075262}"/>
    <dgm:cxn modelId="{BC25EFC9-352B-46BC-8D51-7BA04B418AC6}" srcId="{AD5268EB-A7CE-4B32-ACA5-65A96D647002}" destId="{0A0A442E-F7D4-4AAA-A1E4-1FCB8881B65A}" srcOrd="2" destOrd="0" parTransId="{D6BC31C9-C761-45BA-B899-8E134F2D9D9F}" sibTransId="{8943C195-E294-4D7D-8DF2-6605945DF4AA}"/>
    <dgm:cxn modelId="{DA423CD5-2AE5-48BB-84CE-8B0B61DB0F08}" type="presOf" srcId="{AEB341EA-D06E-4619-B2F5-F3CD0DAD2D77}" destId="{DA52AC00-13B8-431F-A7F0-DFA5F5152CF7}" srcOrd="0" destOrd="0" presId="urn:microsoft.com/office/officeart/2005/8/layout/hChevron3"/>
    <dgm:cxn modelId="{CB2746DE-F33B-4CA0-92B5-734FE33D2CC4}" type="presParOf" srcId="{F17467B2-D958-4521-A054-06109CDA598E}" destId="{F2A9B980-993B-4CBF-9B2F-D83FB9ECD116}" srcOrd="0" destOrd="0" presId="urn:microsoft.com/office/officeart/2005/8/layout/hChevron3"/>
    <dgm:cxn modelId="{A89AB3C5-B1DC-468D-A91C-6E60B62153C5}" type="presParOf" srcId="{F17467B2-D958-4521-A054-06109CDA598E}" destId="{EE85B8A9-886C-443D-97DD-EF824BF83251}" srcOrd="1" destOrd="0" presId="urn:microsoft.com/office/officeart/2005/8/layout/hChevron3"/>
    <dgm:cxn modelId="{D8AF1BEC-55C5-4ADC-B632-8995C6DE2DB2}" type="presParOf" srcId="{F17467B2-D958-4521-A054-06109CDA598E}" destId="{DA52AC00-13B8-431F-A7F0-DFA5F5152CF7}" srcOrd="2" destOrd="0" presId="urn:microsoft.com/office/officeart/2005/8/layout/hChevron3"/>
    <dgm:cxn modelId="{5FA6B32C-A97D-4EEE-98F9-BCC135C12703}" type="presParOf" srcId="{F17467B2-D958-4521-A054-06109CDA598E}" destId="{A608820E-22E5-451B-9C0F-F766FF37DD4E}" srcOrd="3" destOrd="0" presId="urn:microsoft.com/office/officeart/2005/8/layout/hChevron3"/>
    <dgm:cxn modelId="{1F77D3B0-A823-4521-B3BC-D29DA9CA4733}" type="presParOf" srcId="{F17467B2-D958-4521-A054-06109CDA598E}" destId="{2EC1047F-0311-4F36-B7D2-C2336EE39FA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B2F7-9477-482E-8758-D0B09C2A8890}">
      <dsp:nvSpPr>
        <dsp:cNvPr id="0" name=""/>
        <dsp:cNvSpPr/>
      </dsp:nvSpPr>
      <dsp:spPr>
        <a:xfrm>
          <a:off x="0" y="19647"/>
          <a:ext cx="9816446" cy="57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Webinar Objectives</a:t>
          </a:r>
        </a:p>
      </dsp:txBody>
      <dsp:txXfrm>
        <a:off x="27843" y="47490"/>
        <a:ext cx="9760760" cy="514689"/>
      </dsp:txXfrm>
    </dsp:sp>
    <dsp:sp modelId="{3DB583CD-FBE6-4D24-855A-68EB981EC348}">
      <dsp:nvSpPr>
        <dsp:cNvPr id="0" name=""/>
        <dsp:cNvSpPr/>
      </dsp:nvSpPr>
      <dsp:spPr>
        <a:xfrm>
          <a:off x="0" y="640597"/>
          <a:ext cx="9816446" cy="57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Corning Overview and Supplier Expectations </a:t>
          </a:r>
        </a:p>
      </dsp:txBody>
      <dsp:txXfrm>
        <a:off x="27843" y="668440"/>
        <a:ext cx="9760760" cy="514689"/>
      </dsp:txXfrm>
    </dsp:sp>
    <dsp:sp modelId="{D5C5F609-DF0B-4136-828F-ECF329853067}">
      <dsp:nvSpPr>
        <dsp:cNvPr id="0" name=""/>
        <dsp:cNvSpPr/>
      </dsp:nvSpPr>
      <dsp:spPr>
        <a:xfrm>
          <a:off x="0" y="1304397"/>
          <a:ext cx="9816446" cy="57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Introduction to Scope 3 Greenhouse Gases and Inventories</a:t>
          </a:r>
        </a:p>
      </dsp:txBody>
      <dsp:txXfrm>
        <a:off x="27843" y="1332240"/>
        <a:ext cx="9760760" cy="514689"/>
      </dsp:txXfrm>
    </dsp:sp>
    <dsp:sp modelId="{EBB4C85D-9BA1-4096-B669-F0DCF834CA33}">
      <dsp:nvSpPr>
        <dsp:cNvPr id="0" name=""/>
        <dsp:cNvSpPr/>
      </dsp:nvSpPr>
      <dsp:spPr>
        <a:xfrm>
          <a:off x="0" y="1946772"/>
          <a:ext cx="9816446" cy="57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CDP Reporting and Data Collection</a:t>
          </a:r>
        </a:p>
      </dsp:txBody>
      <dsp:txXfrm>
        <a:off x="27843" y="1974615"/>
        <a:ext cx="9760760" cy="514689"/>
      </dsp:txXfrm>
    </dsp:sp>
    <dsp:sp modelId="{EF4EEC35-02E6-43D0-A147-26DF48938842}">
      <dsp:nvSpPr>
        <dsp:cNvPr id="0" name=""/>
        <dsp:cNvSpPr/>
      </dsp:nvSpPr>
      <dsp:spPr>
        <a:xfrm>
          <a:off x="0" y="2589147"/>
          <a:ext cx="9816446" cy="57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Details by Upstream Scope 3 Category</a:t>
          </a:r>
        </a:p>
      </dsp:txBody>
      <dsp:txXfrm>
        <a:off x="27843" y="2616990"/>
        <a:ext cx="9760760" cy="514689"/>
      </dsp:txXfrm>
    </dsp:sp>
    <dsp:sp modelId="{9F852C1B-5AD7-4947-85FA-D0B6C8E384DD}">
      <dsp:nvSpPr>
        <dsp:cNvPr id="0" name=""/>
        <dsp:cNvSpPr/>
      </dsp:nvSpPr>
      <dsp:spPr>
        <a:xfrm>
          <a:off x="0" y="3231522"/>
          <a:ext cx="9816446" cy="570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Next Steps and Resources</a:t>
          </a:r>
        </a:p>
      </dsp:txBody>
      <dsp:txXfrm>
        <a:off x="27843" y="3259365"/>
        <a:ext cx="9760760" cy="514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BCAC-EC1D-4920-B84D-F310493D349E}">
      <dsp:nvSpPr>
        <dsp:cNvPr id="0" name=""/>
        <dsp:cNvSpPr/>
      </dsp:nvSpPr>
      <dsp:spPr>
        <a:xfrm>
          <a:off x="3214"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a:t>Program</a:t>
          </a:r>
          <a:r>
            <a:rPr lang="en-US" sz="1800" kern="1200">
              <a:latin typeface="Arial"/>
            </a:rPr>
            <a:t> </a:t>
          </a:r>
          <a:endParaRPr lang="en-US" sz="1800" kern="1200"/>
        </a:p>
        <a:p>
          <a:pPr marL="0" lvl="0" indent="0" algn="ctr" defTabSz="800100" rtl="0">
            <a:lnSpc>
              <a:spcPct val="90000"/>
            </a:lnSpc>
            <a:spcBef>
              <a:spcPct val="0"/>
            </a:spcBef>
            <a:spcAft>
              <a:spcPct val="35000"/>
            </a:spcAft>
            <a:buNone/>
          </a:pPr>
          <a:r>
            <a:rPr lang="en-US" sz="1800" kern="1200"/>
            <a:t>Deployment</a:t>
          </a:r>
          <a:r>
            <a:rPr lang="en-US" sz="1800" kern="1200">
              <a:latin typeface="Arial"/>
            </a:rPr>
            <a:t> </a:t>
          </a:r>
          <a:endParaRPr lang="en-US" sz="1800" kern="1200"/>
        </a:p>
      </dsp:txBody>
      <dsp:txXfrm>
        <a:off x="542964" y="0"/>
        <a:ext cx="2837060" cy="1079500"/>
      </dsp:txXfrm>
    </dsp:sp>
    <dsp:sp modelId="{A84F29F1-44BF-4321-8379-9C9037E51E7B}">
      <dsp:nvSpPr>
        <dsp:cNvPr id="0" name=""/>
        <dsp:cNvSpPr/>
      </dsp:nvSpPr>
      <dsp:spPr>
        <a:xfrm>
          <a:off x="3467103"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a:t>Active Engagement</a:t>
          </a:r>
          <a:r>
            <a:rPr lang="en-US" sz="1800" kern="1200">
              <a:latin typeface="Arial"/>
            </a:rPr>
            <a:t> </a:t>
          </a:r>
          <a:endParaRPr lang="en-US" sz="1800" kern="1200"/>
        </a:p>
      </dsp:txBody>
      <dsp:txXfrm>
        <a:off x="4006853" y="0"/>
        <a:ext cx="2837060" cy="1079500"/>
      </dsp:txXfrm>
    </dsp:sp>
    <dsp:sp modelId="{2DCB3C4A-C05B-4B97-AB54-817A7AC99887}">
      <dsp:nvSpPr>
        <dsp:cNvPr id="0" name=""/>
        <dsp:cNvSpPr/>
      </dsp:nvSpPr>
      <dsp:spPr>
        <a:xfrm>
          <a:off x="7053024" y="0"/>
          <a:ext cx="3916560" cy="1079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Emission Reduction Plan</a:t>
          </a:r>
        </a:p>
      </dsp:txBody>
      <dsp:txXfrm>
        <a:off x="7592774" y="0"/>
        <a:ext cx="2837060" cy="1079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F4992-1696-41A2-926A-FBA73966996C}">
      <dsp:nvSpPr>
        <dsp:cNvPr id="0" name=""/>
        <dsp:cNvSpPr/>
      </dsp:nvSpPr>
      <dsp:spPr>
        <a:xfrm>
          <a:off x="0" y="5961"/>
          <a:ext cx="9756862" cy="763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a:t>Working with Suppliers to Reduce Upstream Emissions</a:t>
          </a:r>
          <a:endParaRPr lang="en-US" sz="1600" kern="1200"/>
        </a:p>
      </dsp:txBody>
      <dsp:txXfrm>
        <a:off x="0" y="5961"/>
        <a:ext cx="9756862" cy="763069"/>
      </dsp:txXfrm>
    </dsp:sp>
    <dsp:sp modelId="{4CCB7900-7A43-4047-BB79-9D0A474EFAAC}">
      <dsp:nvSpPr>
        <dsp:cNvPr id="0" name=""/>
        <dsp:cNvSpPr/>
      </dsp:nvSpPr>
      <dsp:spPr>
        <a:xfrm>
          <a:off x="0" y="863739"/>
          <a:ext cx="975686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a:t>Corning will be rolling out our formal supplier engagement program in 2023 to reduce upstream emissions from suppliers systematically  </a:t>
          </a:r>
          <a:endParaRPr lang="en-US" sz="1200" kern="1200"/>
        </a:p>
      </dsp:txBody>
      <dsp:txXfrm>
        <a:off x="0" y="863739"/>
        <a:ext cx="9756862" cy="1059840"/>
      </dsp:txXfrm>
    </dsp:sp>
    <dsp:sp modelId="{705578A8-9FA5-47C9-A676-1F06C02819C8}">
      <dsp:nvSpPr>
        <dsp:cNvPr id="0" name=""/>
        <dsp:cNvSpPr/>
      </dsp:nvSpPr>
      <dsp:spPr>
        <a:xfrm>
          <a:off x="0" y="1229722"/>
          <a:ext cx="9756862" cy="8211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a:t>Integrating Sustainability into Our Innovation Process</a:t>
          </a:r>
          <a:endParaRPr lang="en-US" sz="1600" kern="1200"/>
        </a:p>
      </dsp:txBody>
      <dsp:txXfrm>
        <a:off x="0" y="1229722"/>
        <a:ext cx="9756862" cy="821104"/>
      </dsp:txXfrm>
    </dsp:sp>
    <dsp:sp modelId="{3B7B535B-A8B5-4E7A-9193-3798ADC0E394}">
      <dsp:nvSpPr>
        <dsp:cNvPr id="0" name=""/>
        <dsp:cNvSpPr/>
      </dsp:nvSpPr>
      <dsp:spPr>
        <a:xfrm>
          <a:off x="0" y="2163662"/>
          <a:ext cx="975686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5240" rIns="85344" bIns="15240" numCol="1" spcCol="1270" anchor="t" anchorCtr="0">
          <a:noAutofit/>
        </a:bodyPr>
        <a:lstStyle/>
        <a:p>
          <a:pPr marL="114300" lvl="1" indent="-114300" algn="l" defTabSz="533400">
            <a:lnSpc>
              <a:spcPct val="100000"/>
            </a:lnSpc>
            <a:spcBef>
              <a:spcPct val="0"/>
            </a:spcBef>
            <a:spcAft>
              <a:spcPct val="20000"/>
            </a:spcAft>
            <a:buChar char="•"/>
          </a:pPr>
          <a:r>
            <a:rPr lang="en-US" sz="1200" b="0" i="0" kern="1200"/>
            <a:t>Corning’s new product innovations are increasingly focused on reducing embodied carbon in our products and our customers’ products and operations. </a:t>
          </a:r>
        </a:p>
        <a:p>
          <a:pPr marL="114300" lvl="1" indent="-114300" algn="l" defTabSz="533400">
            <a:lnSpc>
              <a:spcPct val="100000"/>
            </a:lnSpc>
            <a:spcBef>
              <a:spcPct val="0"/>
            </a:spcBef>
            <a:spcAft>
              <a:spcPct val="20000"/>
            </a:spcAft>
            <a:buChar char="•"/>
          </a:pPr>
          <a:r>
            <a:rPr lang="en-US" sz="1200" b="0" i="0" kern="1200"/>
            <a:t>Corning has begun to use life cycle assessments performed by third parties to provide industry-recognized calculations of embodied carbon and </a:t>
          </a:r>
          <a:r>
            <a:rPr lang="en-US" sz="1200" b="1" i="0" kern="1200"/>
            <a:t>we will request additional LCA information from suppliers through our supplier engagement program.</a:t>
          </a:r>
        </a:p>
        <a:p>
          <a:pPr marL="114300" lvl="1" indent="-114300" algn="l" defTabSz="533400">
            <a:lnSpc>
              <a:spcPct val="100000"/>
            </a:lnSpc>
            <a:spcBef>
              <a:spcPct val="0"/>
            </a:spcBef>
            <a:spcAft>
              <a:spcPct val="20000"/>
            </a:spcAft>
            <a:buChar char="•"/>
          </a:pPr>
          <a:r>
            <a:rPr lang="en-US" sz="1200" b="0" i="0" kern="1200"/>
            <a:t>We are also developing GHG-impact estimates to be used in the early-stage design of products.</a:t>
          </a:r>
        </a:p>
      </dsp:txBody>
      <dsp:txXfrm>
        <a:off x="0" y="2163662"/>
        <a:ext cx="9756862" cy="1059840"/>
      </dsp:txXfrm>
    </dsp:sp>
    <dsp:sp modelId="{B2E759CE-9F12-4525-B522-C02315DFE0CA}">
      <dsp:nvSpPr>
        <dsp:cNvPr id="0" name=""/>
        <dsp:cNvSpPr/>
      </dsp:nvSpPr>
      <dsp:spPr>
        <a:xfrm>
          <a:off x="0" y="3275153"/>
          <a:ext cx="9756862" cy="978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l" defTabSz="711200">
            <a:lnSpc>
              <a:spcPct val="90000"/>
            </a:lnSpc>
            <a:spcBef>
              <a:spcPct val="0"/>
            </a:spcBef>
            <a:spcAft>
              <a:spcPct val="35000"/>
            </a:spcAft>
            <a:buNone/>
          </a:pPr>
          <a:r>
            <a:rPr lang="en-US" sz="1600" b="1" i="0" kern="1200"/>
            <a:t>Together with our partners, Corning will continue to reduce global GHG emissions aligned with our commitment to climate action.</a:t>
          </a:r>
        </a:p>
      </dsp:txBody>
      <dsp:txXfrm>
        <a:off x="0" y="3275153"/>
        <a:ext cx="9756862" cy="978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0AD6-CAF8-478F-B7FD-DC3A33B48858}">
      <dsp:nvSpPr>
        <dsp:cNvPr id="0" name=""/>
        <dsp:cNvSpPr/>
      </dsp:nvSpPr>
      <dsp:spPr>
        <a:xfrm>
          <a:off x="0" y="3900340"/>
          <a:ext cx="853960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F1084-8E97-44BA-9E97-90F4C1922EFE}">
      <dsp:nvSpPr>
        <dsp:cNvPr id="0" name=""/>
        <dsp:cNvSpPr/>
      </dsp:nvSpPr>
      <dsp:spPr>
        <a:xfrm>
          <a:off x="0" y="1349066"/>
          <a:ext cx="8539607"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485CF-8CFF-410D-990C-3DD67658AD43}">
      <dsp:nvSpPr>
        <dsp:cNvPr id="0" name=""/>
        <dsp:cNvSpPr/>
      </dsp:nvSpPr>
      <dsp:spPr>
        <a:xfrm flipV="1">
          <a:off x="286728" y="760883"/>
          <a:ext cx="8104514" cy="3990"/>
        </a:xfrm>
        <a:prstGeom prst="line">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FEB11D79-7E90-43CF-A4F5-5B40B3AACAD1}">
      <dsp:nvSpPr>
        <dsp:cNvPr id="0" name=""/>
        <dsp:cNvSpPr/>
      </dsp:nvSpPr>
      <dsp:spPr>
        <a:xfrm>
          <a:off x="2571510" y="1642767"/>
          <a:ext cx="6319309" cy="761993"/>
        </a:xfrm>
        <a:prstGeom prst="rect">
          <a:avLst/>
        </a:prstGeom>
        <a:noFill/>
        <a:ln>
          <a:noFill/>
        </a:ln>
        <a:effectLst/>
      </dsp:spPr>
      <dsp:style>
        <a:lnRef idx="0">
          <a:scrgbClr r="0" g="0" b="0"/>
        </a:lnRef>
        <a:fillRef idx="0">
          <a:scrgbClr r="0" g="0" b="0"/>
        </a:fillRef>
        <a:effectRef idx="0">
          <a:scrgbClr r="0" g="0" b="0"/>
        </a:effectRef>
        <a:fontRef idx="minor"/>
      </dsp:style>
    </dsp:sp>
    <dsp:sp modelId="{0D85D5A1-2EBE-46E5-B033-419A192269DD}">
      <dsp:nvSpPr>
        <dsp:cNvPr id="0" name=""/>
        <dsp:cNvSpPr/>
      </dsp:nvSpPr>
      <dsp:spPr>
        <a:xfrm>
          <a:off x="455" y="517832"/>
          <a:ext cx="4329625" cy="451534"/>
        </a:xfrm>
        <a:prstGeom prst="round2SameRect">
          <a:avLst>
            <a:gd name="adj1" fmla="val 16670"/>
            <a:gd name="adj2" fmla="val 0"/>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1"/>
              </a:solidFill>
            </a:rPr>
            <a:t>Scope 3 Categories</a:t>
          </a:r>
        </a:p>
      </dsp:txBody>
      <dsp:txXfrm>
        <a:off x="22501" y="539878"/>
        <a:ext cx="4285533" cy="429488"/>
      </dsp:txXfrm>
    </dsp:sp>
    <dsp:sp modelId="{37184DFB-805E-4A64-8939-497253B69FFC}">
      <dsp:nvSpPr>
        <dsp:cNvPr id="0" name=""/>
        <dsp:cNvSpPr/>
      </dsp:nvSpPr>
      <dsp:spPr>
        <a:xfrm>
          <a:off x="2220297" y="802973"/>
          <a:ext cx="6319309" cy="761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 tIns="1905" rIns="1905" bIns="1905" numCol="1" spcCol="1270" anchor="b" anchorCtr="0">
          <a:noAutofit/>
        </a:bodyPr>
        <a:lstStyle/>
        <a:p>
          <a:pPr marL="0" lvl="0" indent="0" algn="l" defTabSz="44450">
            <a:lnSpc>
              <a:spcPct val="90000"/>
            </a:lnSpc>
            <a:spcBef>
              <a:spcPct val="0"/>
            </a:spcBef>
            <a:spcAft>
              <a:spcPct val="35000"/>
            </a:spcAft>
            <a:buNone/>
          </a:pPr>
          <a:r>
            <a:rPr lang="en-US" sz="100" kern="1200"/>
            <a:t>.</a:t>
          </a:r>
        </a:p>
      </dsp:txBody>
      <dsp:txXfrm>
        <a:off x="2220297" y="802973"/>
        <a:ext cx="6319309" cy="761993"/>
      </dsp:txXfrm>
    </dsp:sp>
    <dsp:sp modelId="{9372157A-9238-478F-A464-66B4D56C9DD9}">
      <dsp:nvSpPr>
        <dsp:cNvPr id="0" name=""/>
        <dsp:cNvSpPr/>
      </dsp:nvSpPr>
      <dsp:spPr>
        <a:xfrm>
          <a:off x="0" y="998725"/>
          <a:ext cx="2061280" cy="33875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6195" rIns="36195" bIns="36195" numCol="1" spcCol="1270" anchor="ctr" anchorCtr="0">
          <a:noAutofit/>
        </a:bodyPr>
        <a:lstStyle/>
        <a:p>
          <a:pPr marL="0" lvl="0" indent="0" algn="l" defTabSz="844550">
            <a:lnSpc>
              <a:spcPct val="90000"/>
            </a:lnSpc>
            <a:spcBef>
              <a:spcPct val="0"/>
            </a:spcBef>
            <a:spcAft>
              <a:spcPct val="35000"/>
            </a:spcAft>
            <a:buNone/>
          </a:pPr>
          <a:r>
            <a:rPr lang="en-US" sz="1900" kern="1200"/>
            <a:t>Upstream</a:t>
          </a:r>
        </a:p>
      </dsp:txBody>
      <dsp:txXfrm>
        <a:off x="16540" y="1015265"/>
        <a:ext cx="2028200" cy="322219"/>
      </dsp:txXfrm>
    </dsp:sp>
    <dsp:sp modelId="{9911C37B-2605-4DEF-9ADD-036E900C3C14}">
      <dsp:nvSpPr>
        <dsp:cNvPr id="0" name=""/>
        <dsp:cNvSpPr/>
      </dsp:nvSpPr>
      <dsp:spPr>
        <a:xfrm>
          <a:off x="0" y="1497205"/>
          <a:ext cx="8539607" cy="1535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100000"/>
            </a:lnSpc>
            <a:spcBef>
              <a:spcPct val="0"/>
            </a:spcBef>
            <a:spcAft>
              <a:spcPct val="15000"/>
            </a:spcAft>
            <a:buFont typeface="+mj-lt"/>
            <a:buAutoNum type="arabicPeriod"/>
          </a:pPr>
          <a:r>
            <a:rPr lang="en-US" sz="1300" b="1" kern="1200">
              <a:solidFill>
                <a:schemeClr val="accent1"/>
              </a:solidFill>
            </a:rPr>
            <a:t>Purchased Goods &amp; Services</a:t>
          </a:r>
        </a:p>
        <a:p>
          <a:pPr marL="114300" lvl="1" indent="-114300" algn="l" defTabSz="577850">
            <a:lnSpc>
              <a:spcPct val="100000"/>
            </a:lnSpc>
            <a:spcBef>
              <a:spcPct val="0"/>
            </a:spcBef>
            <a:spcAft>
              <a:spcPct val="15000"/>
            </a:spcAft>
            <a:buFont typeface="+mj-lt"/>
            <a:buAutoNum type="arabicPeriod"/>
          </a:pPr>
          <a:r>
            <a:rPr lang="en-US" sz="1300" b="1" kern="1200">
              <a:solidFill>
                <a:schemeClr val="accent1"/>
              </a:solidFill>
            </a:rPr>
            <a:t>Capital Goods</a:t>
          </a:r>
        </a:p>
        <a:p>
          <a:pPr marL="114300" lvl="1" indent="-114300" algn="l" defTabSz="577850">
            <a:lnSpc>
              <a:spcPct val="100000"/>
            </a:lnSpc>
            <a:spcBef>
              <a:spcPct val="0"/>
            </a:spcBef>
            <a:spcAft>
              <a:spcPct val="15000"/>
            </a:spcAft>
            <a:buFont typeface="+mj-lt"/>
            <a:buAutoNum type="arabicPeriod"/>
          </a:pPr>
          <a:r>
            <a:rPr lang="en-US" sz="1300" b="0" kern="1200"/>
            <a:t>Fuel &amp; Energy Related Activities</a:t>
          </a:r>
        </a:p>
        <a:p>
          <a:pPr marL="114300" lvl="1" indent="-114300" algn="l" defTabSz="577850">
            <a:lnSpc>
              <a:spcPct val="100000"/>
            </a:lnSpc>
            <a:spcBef>
              <a:spcPct val="0"/>
            </a:spcBef>
            <a:spcAft>
              <a:spcPct val="15000"/>
            </a:spcAft>
            <a:buFont typeface="+mj-lt"/>
            <a:buAutoNum type="arabicPeriod"/>
          </a:pPr>
          <a:r>
            <a:rPr lang="en-US" sz="1300" b="1" kern="1200">
              <a:solidFill>
                <a:schemeClr val="accent1"/>
              </a:solidFill>
            </a:rPr>
            <a:t>Upstream transportation</a:t>
          </a:r>
        </a:p>
        <a:p>
          <a:pPr marL="114300" lvl="1" indent="-114300" algn="l" defTabSz="577850">
            <a:lnSpc>
              <a:spcPct val="100000"/>
            </a:lnSpc>
            <a:spcBef>
              <a:spcPct val="0"/>
            </a:spcBef>
            <a:spcAft>
              <a:spcPct val="15000"/>
            </a:spcAft>
            <a:buFont typeface="+mj-lt"/>
            <a:buAutoNum type="arabicPeriod"/>
          </a:pPr>
          <a:r>
            <a:rPr lang="en-US" sz="1300" kern="1200"/>
            <a:t>Waste Generated</a:t>
          </a:r>
        </a:p>
        <a:p>
          <a:pPr marL="114300" lvl="1" indent="-114300" algn="l" defTabSz="577850">
            <a:lnSpc>
              <a:spcPct val="100000"/>
            </a:lnSpc>
            <a:spcBef>
              <a:spcPct val="0"/>
            </a:spcBef>
            <a:spcAft>
              <a:spcPct val="15000"/>
            </a:spcAft>
            <a:buFont typeface="+mj-lt"/>
            <a:buAutoNum type="arabicPeriod"/>
          </a:pPr>
          <a:r>
            <a:rPr lang="en-US" sz="1300" kern="1200"/>
            <a:t>Business Travel</a:t>
          </a:r>
        </a:p>
        <a:p>
          <a:pPr marL="114300" lvl="1" indent="-114300" algn="l" defTabSz="577850">
            <a:lnSpc>
              <a:spcPct val="100000"/>
            </a:lnSpc>
            <a:spcBef>
              <a:spcPct val="0"/>
            </a:spcBef>
            <a:spcAft>
              <a:spcPct val="15000"/>
            </a:spcAft>
            <a:buFont typeface="+mj-lt"/>
            <a:buAutoNum type="arabicPeriod"/>
          </a:pPr>
          <a:r>
            <a:rPr lang="en-US" sz="1300" kern="1200"/>
            <a:t>Employee Commuting</a:t>
          </a:r>
        </a:p>
        <a:p>
          <a:pPr marL="114300" lvl="1" indent="-114300" algn="l" defTabSz="577850">
            <a:lnSpc>
              <a:spcPct val="100000"/>
            </a:lnSpc>
            <a:spcBef>
              <a:spcPct val="0"/>
            </a:spcBef>
            <a:spcAft>
              <a:spcPct val="15000"/>
            </a:spcAft>
            <a:buFont typeface="+mj-lt"/>
            <a:buAutoNum type="arabicPeriod"/>
          </a:pPr>
          <a:r>
            <a:rPr lang="en-US" sz="1300" kern="1200"/>
            <a:t>Upstream Leased</a:t>
          </a:r>
          <a:r>
            <a:rPr lang="en-US" sz="1400" kern="1200"/>
            <a:t> Assets</a:t>
          </a:r>
        </a:p>
      </dsp:txBody>
      <dsp:txXfrm>
        <a:off x="0" y="1497205"/>
        <a:ext cx="8539607" cy="1535281"/>
      </dsp:txXfrm>
    </dsp:sp>
    <dsp:sp modelId="{39A44F08-87CC-4B35-ABB2-E9821CE3744F}">
      <dsp:nvSpPr>
        <dsp:cNvPr id="0" name=""/>
        <dsp:cNvSpPr/>
      </dsp:nvSpPr>
      <dsp:spPr>
        <a:xfrm>
          <a:off x="2220297" y="3138347"/>
          <a:ext cx="6319309" cy="761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Font typeface="+mj-lt"/>
            <a:buNone/>
          </a:pPr>
          <a:endParaRPr lang="en-US" sz="1900" kern="1200"/>
        </a:p>
      </dsp:txBody>
      <dsp:txXfrm>
        <a:off x="2220297" y="3138347"/>
        <a:ext cx="6319309" cy="761993"/>
      </dsp:txXfrm>
    </dsp:sp>
    <dsp:sp modelId="{E19CA3E8-2761-451C-BF74-1A7BFE199500}">
      <dsp:nvSpPr>
        <dsp:cNvPr id="0" name=""/>
        <dsp:cNvSpPr/>
      </dsp:nvSpPr>
      <dsp:spPr>
        <a:xfrm>
          <a:off x="8947" y="3446569"/>
          <a:ext cx="1890805" cy="44161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6195" rIns="36195" bIns="36195" numCol="1" spcCol="1270" anchor="ctr" anchorCtr="0">
          <a:noAutofit/>
        </a:bodyPr>
        <a:lstStyle/>
        <a:p>
          <a:pPr marL="0" lvl="0" indent="0" algn="l" defTabSz="844550">
            <a:lnSpc>
              <a:spcPct val="90000"/>
            </a:lnSpc>
            <a:spcBef>
              <a:spcPct val="0"/>
            </a:spcBef>
            <a:spcAft>
              <a:spcPct val="35000"/>
            </a:spcAft>
            <a:buNone/>
          </a:pPr>
          <a:r>
            <a:rPr lang="en-US" sz="1900" kern="1200"/>
            <a:t>Downstream</a:t>
          </a:r>
        </a:p>
      </dsp:txBody>
      <dsp:txXfrm>
        <a:off x="30509" y="3468131"/>
        <a:ext cx="1847681" cy="420051"/>
      </dsp:txXfrm>
    </dsp:sp>
    <dsp:sp modelId="{70687DFC-2717-4B01-82E2-F3DE116BD3BB}">
      <dsp:nvSpPr>
        <dsp:cNvPr id="0" name=""/>
        <dsp:cNvSpPr/>
      </dsp:nvSpPr>
      <dsp:spPr>
        <a:xfrm>
          <a:off x="0" y="3901225"/>
          <a:ext cx="8539607" cy="152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100000"/>
            </a:lnSpc>
            <a:spcBef>
              <a:spcPct val="0"/>
            </a:spcBef>
            <a:spcAft>
              <a:spcPct val="15000"/>
            </a:spcAft>
            <a:buFont typeface="+mj-lt"/>
            <a:buAutoNum type="arabicPeriod" startAt="9"/>
          </a:pPr>
          <a:r>
            <a:rPr lang="en-US" sz="1300" kern="1200"/>
            <a:t>Downstream Transportation &amp; Distribution</a:t>
          </a:r>
        </a:p>
        <a:p>
          <a:pPr marL="114300" lvl="1" indent="-114300" algn="l" defTabSz="577850">
            <a:lnSpc>
              <a:spcPct val="100000"/>
            </a:lnSpc>
            <a:spcBef>
              <a:spcPct val="0"/>
            </a:spcBef>
            <a:spcAft>
              <a:spcPct val="15000"/>
            </a:spcAft>
            <a:buFont typeface="+mj-lt"/>
            <a:buAutoNum type="arabicPeriod" startAt="9"/>
          </a:pPr>
          <a:r>
            <a:rPr lang="en-US" sz="1300" kern="1200"/>
            <a:t>Processing of Sold Products</a:t>
          </a:r>
        </a:p>
        <a:p>
          <a:pPr marL="114300" lvl="1" indent="-114300" algn="l" defTabSz="577850">
            <a:lnSpc>
              <a:spcPct val="100000"/>
            </a:lnSpc>
            <a:spcBef>
              <a:spcPct val="0"/>
            </a:spcBef>
            <a:spcAft>
              <a:spcPct val="15000"/>
            </a:spcAft>
            <a:buFont typeface="+mj-lt"/>
            <a:buAutoNum type="arabicPeriod" startAt="9"/>
          </a:pPr>
          <a:r>
            <a:rPr lang="en-US" sz="1300" kern="1200"/>
            <a:t>Use of Sold Products</a:t>
          </a:r>
        </a:p>
        <a:p>
          <a:pPr marL="114300" lvl="1" indent="-114300" algn="l" defTabSz="577850">
            <a:lnSpc>
              <a:spcPct val="100000"/>
            </a:lnSpc>
            <a:spcBef>
              <a:spcPct val="0"/>
            </a:spcBef>
            <a:spcAft>
              <a:spcPct val="15000"/>
            </a:spcAft>
            <a:buFont typeface="+mj-lt"/>
            <a:buAutoNum type="arabicPeriod" startAt="9"/>
          </a:pPr>
          <a:r>
            <a:rPr lang="en-US" sz="1300" kern="1200"/>
            <a:t>End of life treatment of sold products</a:t>
          </a:r>
        </a:p>
        <a:p>
          <a:pPr marL="114300" lvl="1" indent="-114300" algn="l" defTabSz="577850">
            <a:lnSpc>
              <a:spcPct val="100000"/>
            </a:lnSpc>
            <a:spcBef>
              <a:spcPct val="0"/>
            </a:spcBef>
            <a:spcAft>
              <a:spcPct val="15000"/>
            </a:spcAft>
            <a:buFont typeface="+mj-lt"/>
            <a:buAutoNum type="arabicPeriod" startAt="9"/>
          </a:pPr>
          <a:r>
            <a:rPr lang="en-US" sz="1300" kern="1200"/>
            <a:t>Downstream Leased assets</a:t>
          </a:r>
        </a:p>
        <a:p>
          <a:pPr marL="114300" lvl="1" indent="-114300" algn="l" defTabSz="577850">
            <a:lnSpc>
              <a:spcPct val="100000"/>
            </a:lnSpc>
            <a:spcBef>
              <a:spcPct val="0"/>
            </a:spcBef>
            <a:spcAft>
              <a:spcPct val="15000"/>
            </a:spcAft>
            <a:buFont typeface="+mj-lt"/>
            <a:buAutoNum type="arabicPeriod" startAt="9"/>
          </a:pPr>
          <a:r>
            <a:rPr lang="en-US" sz="1300" kern="1200"/>
            <a:t>Franchises</a:t>
          </a:r>
        </a:p>
        <a:p>
          <a:pPr marL="114300" lvl="1" indent="-114300" algn="l" defTabSz="577850">
            <a:lnSpc>
              <a:spcPct val="100000"/>
            </a:lnSpc>
            <a:spcBef>
              <a:spcPct val="0"/>
            </a:spcBef>
            <a:spcAft>
              <a:spcPct val="15000"/>
            </a:spcAft>
            <a:buFont typeface="+mj-lt"/>
            <a:buAutoNum type="arabicPeriod" startAt="9"/>
          </a:pPr>
          <a:r>
            <a:rPr lang="en-US" sz="1300" kern="1200"/>
            <a:t>Investments</a:t>
          </a:r>
        </a:p>
        <a:p>
          <a:pPr marL="57150" lvl="1" indent="-57150" algn="l" defTabSz="444500">
            <a:lnSpc>
              <a:spcPct val="100000"/>
            </a:lnSpc>
            <a:spcBef>
              <a:spcPct val="0"/>
            </a:spcBef>
            <a:spcAft>
              <a:spcPct val="15000"/>
            </a:spcAft>
            <a:buChar char="•"/>
          </a:pPr>
          <a:endParaRPr lang="en-US" sz="1000" kern="1200"/>
        </a:p>
        <a:p>
          <a:pPr marL="57150" lvl="1" indent="-57150" algn="l" defTabSz="444500">
            <a:lnSpc>
              <a:spcPct val="100000"/>
            </a:lnSpc>
            <a:spcBef>
              <a:spcPct val="0"/>
            </a:spcBef>
            <a:spcAft>
              <a:spcPct val="15000"/>
            </a:spcAft>
            <a:buChar char="•"/>
          </a:pPr>
          <a:endParaRPr lang="en-US" sz="1000" kern="1200"/>
        </a:p>
      </dsp:txBody>
      <dsp:txXfrm>
        <a:off x="0" y="3901225"/>
        <a:ext cx="8539607" cy="15242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4FBA8-B22D-4D52-A6EC-BE832890DBDC}">
      <dsp:nvSpPr>
        <dsp:cNvPr id="0" name=""/>
        <dsp:cNvSpPr/>
      </dsp:nvSpPr>
      <dsp:spPr>
        <a:xfrm>
          <a:off x="2" y="0"/>
          <a:ext cx="10136753" cy="24583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4B4AA-50A6-43CE-892E-D00618A63CC5}">
      <dsp:nvSpPr>
        <dsp:cNvPr id="0" name=""/>
        <dsp:cNvSpPr/>
      </dsp:nvSpPr>
      <dsp:spPr>
        <a:xfrm>
          <a:off x="170044" y="919248"/>
          <a:ext cx="1916638" cy="61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Spend Based</a:t>
          </a:r>
        </a:p>
      </dsp:txBody>
      <dsp:txXfrm>
        <a:off x="200301" y="949505"/>
        <a:ext cx="1856124" cy="559306"/>
      </dsp:txXfrm>
    </dsp:sp>
    <dsp:sp modelId="{077D14E9-21E7-4418-A539-AB8EC2735BD9}">
      <dsp:nvSpPr>
        <dsp:cNvPr id="0" name=""/>
        <dsp:cNvSpPr/>
      </dsp:nvSpPr>
      <dsp:spPr>
        <a:xfrm>
          <a:off x="2593520" y="919248"/>
          <a:ext cx="1916638" cy="61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Mass Based</a:t>
          </a:r>
        </a:p>
      </dsp:txBody>
      <dsp:txXfrm>
        <a:off x="2623777" y="949505"/>
        <a:ext cx="1856124" cy="559306"/>
      </dsp:txXfrm>
    </dsp:sp>
    <dsp:sp modelId="{4485D3D4-99C1-4D58-9C86-F7C2A85106F2}">
      <dsp:nvSpPr>
        <dsp:cNvPr id="0" name=""/>
        <dsp:cNvSpPr/>
      </dsp:nvSpPr>
      <dsp:spPr>
        <a:xfrm>
          <a:off x="5016996" y="919248"/>
          <a:ext cx="1916638" cy="61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Hybrid</a:t>
          </a:r>
        </a:p>
      </dsp:txBody>
      <dsp:txXfrm>
        <a:off x="5047253" y="949505"/>
        <a:ext cx="1856124" cy="559306"/>
      </dsp:txXfrm>
    </dsp:sp>
    <dsp:sp modelId="{D16F7ADE-2776-4038-BFAE-DFBC1B970A96}">
      <dsp:nvSpPr>
        <dsp:cNvPr id="0" name=""/>
        <dsp:cNvSpPr/>
      </dsp:nvSpPr>
      <dsp:spPr>
        <a:xfrm>
          <a:off x="7440472" y="919248"/>
          <a:ext cx="1916638" cy="61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Supplier Specific</a:t>
          </a:r>
        </a:p>
      </dsp:txBody>
      <dsp:txXfrm>
        <a:off x="7470729" y="949505"/>
        <a:ext cx="1856124" cy="559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9B980-993B-4CBF-9B2F-D83FB9ECD116}">
      <dsp:nvSpPr>
        <dsp:cNvPr id="0" name=""/>
        <dsp:cNvSpPr/>
      </dsp:nvSpPr>
      <dsp:spPr>
        <a:xfrm>
          <a:off x="3850" y="2125108"/>
          <a:ext cx="3367085" cy="1346834"/>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t>Internal Spend and Associated Spend Categorization Data Provided</a:t>
          </a:r>
        </a:p>
      </dsp:txBody>
      <dsp:txXfrm>
        <a:off x="3850" y="2125108"/>
        <a:ext cx="3030377" cy="1346834"/>
      </dsp:txXfrm>
    </dsp:sp>
    <dsp:sp modelId="{DA52AC00-13B8-431F-A7F0-DFA5F5152CF7}">
      <dsp:nvSpPr>
        <dsp:cNvPr id="0" name=""/>
        <dsp:cNvSpPr/>
      </dsp:nvSpPr>
      <dsp:spPr>
        <a:xfrm>
          <a:off x="2697519" y="2125108"/>
          <a:ext cx="3367085" cy="1346834"/>
        </a:xfrm>
        <a:prstGeom prst="chevron">
          <a:avLst/>
        </a:prstGeom>
        <a:solidFill>
          <a:schemeClr val="accent1">
            <a:shade val="80000"/>
            <a:hueOff val="236625"/>
            <a:satOff val="-10208"/>
            <a:lumOff val="158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t>Map Internal Spend Categories to Industry Emissions Factor Categories</a:t>
          </a:r>
        </a:p>
      </dsp:txBody>
      <dsp:txXfrm>
        <a:off x="3370936" y="2125108"/>
        <a:ext cx="2020251" cy="1346834"/>
      </dsp:txXfrm>
    </dsp:sp>
    <dsp:sp modelId="{2EC1047F-0311-4F36-B7D2-C2336EE39FAB}">
      <dsp:nvSpPr>
        <dsp:cNvPr id="0" name=""/>
        <dsp:cNvSpPr/>
      </dsp:nvSpPr>
      <dsp:spPr>
        <a:xfrm>
          <a:off x="5391187" y="2125108"/>
          <a:ext cx="3367085" cy="1346834"/>
        </a:xfrm>
        <a:prstGeom prst="chevron">
          <a:avLst/>
        </a:prstGeom>
        <a:solidFill>
          <a:schemeClr val="accent1">
            <a:shade val="80000"/>
            <a:hueOff val="473250"/>
            <a:satOff val="-20416"/>
            <a:lumOff val="31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t>Calculate Emissions Associated with Spend</a:t>
          </a:r>
        </a:p>
      </dsp:txBody>
      <dsp:txXfrm>
        <a:off x="6064604" y="2125108"/>
        <a:ext cx="2020251" cy="13468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68727-AF19-46EC-92A1-0D123FEB3763}"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E03E4-ABB6-4D0A-B865-2F91DF48C1EC}" type="slidenum">
              <a:rPr lang="en-US" smtClean="0"/>
              <a:t>‹#›</a:t>
            </a:fld>
            <a:endParaRPr lang="en-US"/>
          </a:p>
        </p:txBody>
      </p:sp>
    </p:spTree>
    <p:extLst>
      <p:ext uri="{BB962C8B-B14F-4D97-AF65-F5344CB8AC3E}">
        <p14:creationId xmlns:p14="http://schemas.microsoft.com/office/powerpoint/2010/main" val="245271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512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7500" lnSpcReduction="20000"/>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Montserrat"/>
                <a:ea typeface="Montserrat"/>
                <a:cs typeface="Montserrat"/>
                <a:sym typeface="Montserrat"/>
              </a:rPr>
              <a:t>Review and Estimate Data</a:t>
            </a:r>
            <a:endParaRPr lang="en-US" sz="1200" b="0" i="0" u="none" strike="noStrike" cap="none">
              <a:solidFill>
                <a:schemeClr val="dk1"/>
              </a:solidFill>
              <a:latin typeface="Montserrat"/>
              <a:ea typeface="Montserrat"/>
              <a:cs typeface="Montserrat"/>
              <a:sym typeface="Montserrat"/>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Review facility-level data and resolve potential issues</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Quality assurance is crucial to an accurate, complete, an</a:t>
            </a:r>
            <a:r>
              <a:rPr lang="en-US" sz="1200">
                <a:solidFill>
                  <a:schemeClr val="dk1"/>
                </a:solidFill>
                <a:latin typeface="Montserrat"/>
                <a:ea typeface="Montserrat"/>
                <a:cs typeface="Montserrat"/>
                <a:sym typeface="Montserrat"/>
              </a:rPr>
              <a:t>d </a:t>
            </a:r>
            <a:r>
              <a:rPr lang="en-US" sz="1200" b="0" i="0" u="none" strike="noStrike" cap="none">
                <a:solidFill>
                  <a:schemeClr val="dk1"/>
                </a:solidFill>
                <a:latin typeface="Montserrat"/>
                <a:ea typeface="Montserrat"/>
                <a:cs typeface="Montserrat"/>
                <a:sym typeface="Montserrat"/>
              </a:rPr>
              <a:t>consistent inventory</a:t>
            </a:r>
            <a:endParaRPr lang="en-US"/>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Identify gaps and outliers</a:t>
            </a:r>
            <a:endParaRPr lang="en-US"/>
          </a:p>
          <a:p>
            <a:pPr marL="1543050" marR="0" lvl="3"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Chart data and visually inspect for issues</a:t>
            </a:r>
            <a:endParaRPr lang="en-US"/>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Compare data over time (if you hav</a:t>
            </a:r>
            <a:r>
              <a:rPr lang="en-US" sz="1200">
                <a:solidFill>
                  <a:schemeClr val="dk1"/>
                </a:solidFill>
                <a:latin typeface="Montserrat"/>
                <a:ea typeface="Montserrat"/>
                <a:cs typeface="Montserrat"/>
                <a:sym typeface="Montserrat"/>
              </a:rPr>
              <a:t>e multiple years)</a:t>
            </a:r>
            <a:endParaRPr lang="en-US"/>
          </a:p>
          <a:p>
            <a:pPr marL="1543050" marR="0" lvl="3"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Look at percent change and total absolute change from prior year and flag large changes for review/questions</a:t>
            </a:r>
            <a:endParaRPr lang="en-US"/>
          </a:p>
          <a:p>
            <a:pPr marL="1543050" marR="0" lvl="3"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Focus on the largest issues – those sites that make up the bulk of your impact, and those changes that account for the majority of the overall change</a:t>
            </a:r>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Check energy intensities</a:t>
            </a:r>
            <a:endParaRPr lang="en-US"/>
          </a:p>
          <a:p>
            <a:pPr marL="1543050" marR="0" lvl="3" indent="-171450" algn="l" rtl="0">
              <a:lnSpc>
                <a:spcPct val="100000"/>
              </a:lnSpc>
              <a:spcBef>
                <a:spcPts val="0"/>
              </a:spcBef>
              <a:spcAft>
                <a:spcPts val="0"/>
              </a:spcAft>
              <a:buClr>
                <a:srgbClr val="000000"/>
              </a:buClr>
              <a:buSzPts val="1400"/>
              <a:buFont typeface="Arial"/>
              <a:buChar char="•"/>
            </a:pPr>
            <a:r>
              <a:rPr lang="en-US" sz="1200">
                <a:solidFill>
                  <a:schemeClr val="dk1"/>
                </a:solidFill>
                <a:latin typeface="Montserrat"/>
                <a:ea typeface="Montserrat"/>
                <a:cs typeface="Montserrat"/>
                <a:sym typeface="Montserrat"/>
              </a:rPr>
              <a:t>Energy use p</a:t>
            </a:r>
            <a:r>
              <a:rPr lang="en-US" sz="1200" b="0" i="0" u="none" strike="noStrike" cap="none">
                <a:solidFill>
                  <a:schemeClr val="dk1"/>
                </a:solidFill>
                <a:latin typeface="Montserrat"/>
                <a:ea typeface="Montserrat"/>
                <a:cs typeface="Montserrat"/>
                <a:sym typeface="Montserrat"/>
              </a:rPr>
              <a:t>er square foot, per production – whatever metric is informative for your business</a:t>
            </a:r>
            <a:endParaRPr lang="en-US"/>
          </a:p>
          <a:p>
            <a:pPr marL="1543050" marR="0" lvl="3"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Look for unusually high and low intensities</a:t>
            </a:r>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Spot check utility invoices – obtain copies of the original invoice and ensure data have been entered correctly</a:t>
            </a:r>
            <a:endParaRPr lang="en-US"/>
          </a:p>
          <a:p>
            <a:pPr marL="1543050" marR="0" lvl="3"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This step applies even if you have a central utility database</a:t>
            </a:r>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Request clarification from data providers to resolve any issues that you found</a:t>
            </a:r>
            <a:endParaRPr lang="en-US"/>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Make your questions as specific as possible</a:t>
            </a:r>
            <a:endParaRPr lang="en-US"/>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Don’t be afraid to ask follow up questions</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Document issues and resolutions</a:t>
            </a:r>
            <a:endParaRPr lang="en-US"/>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Crucial to a transparent, consistent inventory</a:t>
            </a:r>
            <a:endParaRPr lang="en-US"/>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Estimate missing data</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We will talk about this in more detail in a moment</a:t>
            </a:r>
            <a:endParaRPr lang="en-US" sz="1200"/>
          </a:p>
          <a:p>
            <a:pPr marL="1085850" marR="0" lvl="2" indent="-171450" algn="l" rtl="0">
              <a:lnSpc>
                <a:spcPct val="100000"/>
              </a:lnSpc>
              <a:spcBef>
                <a:spcPts val="0"/>
              </a:spcBef>
              <a:spcAft>
                <a:spcPts val="0"/>
              </a:spcAft>
              <a:buClr>
                <a:srgbClr val="000000"/>
              </a:buClr>
              <a:buSzPts val="1400"/>
              <a:buFont typeface="Arial"/>
              <a:buChar char="•"/>
            </a:pPr>
            <a:endParaRPr lang="en-US"/>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Montserrat"/>
                <a:ea typeface="Montserrat"/>
                <a:cs typeface="Montserrat"/>
                <a:sym typeface="Montserrat"/>
              </a:rPr>
              <a:t>Finalize and Report</a:t>
            </a:r>
            <a:endParaRPr lang="en-US" sz="1200" b="0" i="0" u="none" strike="noStrike" cap="none">
              <a:solidFill>
                <a:schemeClr val="dk1"/>
              </a:solidFill>
              <a:latin typeface="Montserrat"/>
              <a:ea typeface="Montserrat"/>
              <a:cs typeface="Montserrat"/>
              <a:sym typeface="Montserrat"/>
            </a:endParaRP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Finalize data</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Compile enterprise-wide data</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Summarize data by business unit, by facility, by region, or other ways that are relevant to your business</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Calculate relevant intensities, such as GHG per unit of revenue</a:t>
            </a: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Formalize data collection procedures</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Compile data collection, review, estimation and compilation procedures into a single document</a:t>
            </a:r>
            <a:endParaRPr lang="en-US"/>
          </a:p>
          <a:p>
            <a:pPr marL="1085850" marR="0" lvl="2"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You should use this document in future years to guide your process to ensure consistency, comparability and transparency</a:t>
            </a:r>
            <a:endParaRPr lang="en-US"/>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Complete 3</a:t>
            </a:r>
            <a:r>
              <a:rPr lang="en-US" sz="1200" b="0" i="0" u="none" strike="noStrike" cap="none" baseline="30000">
                <a:solidFill>
                  <a:schemeClr val="dk1"/>
                </a:solidFill>
                <a:latin typeface="Montserrat"/>
                <a:ea typeface="Montserrat"/>
                <a:cs typeface="Montserrat"/>
                <a:sym typeface="Montserrat"/>
              </a:rPr>
              <a:t>rd</a:t>
            </a:r>
            <a:r>
              <a:rPr lang="en-US" sz="1200" b="0" i="0" u="none" strike="noStrike" cap="none">
                <a:solidFill>
                  <a:schemeClr val="dk1"/>
                </a:solidFill>
                <a:latin typeface="Montserrat"/>
                <a:ea typeface="Montserrat"/>
                <a:cs typeface="Montserrat"/>
                <a:sym typeface="Montserrat"/>
              </a:rPr>
              <a:t> party verification, if pursuing</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Provide all calculation files, source data and procedural documents to the verifier</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Plan to provide a sample of utility invoices for them to review</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Answer questions – ideally you will be ready to answer any questions they may have, because you have clearly documented your quality assurance process</a:t>
            </a:r>
          </a:p>
          <a:p>
            <a:pPr marL="1714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Report requested data</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Input your quantitative results into your CDP response</a:t>
            </a:r>
            <a:endParaRPr lang="en-US"/>
          </a:p>
          <a:p>
            <a:pPr marL="628650" marR="0" lvl="1"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Montserrat"/>
                <a:ea typeface="Montserrat"/>
                <a:cs typeface="Montserrat"/>
                <a:sym typeface="Montserrat"/>
              </a:rPr>
              <a:t>Report through other means, such as sustainability reports and customer data requests</a:t>
            </a:r>
          </a:p>
        </p:txBody>
      </p:sp>
      <p:sp>
        <p:nvSpPr>
          <p:cNvPr id="4" name="Slide Number Placeholder 3"/>
          <p:cNvSpPr>
            <a:spLocks noGrp="1"/>
          </p:cNvSpPr>
          <p:nvPr>
            <p:ph type="sldNum" sz="quarter" idx="10"/>
          </p:nvPr>
        </p:nvSpPr>
        <p:spPr/>
        <p:txBody>
          <a:bodyPr/>
          <a:lstStyle/>
          <a:p>
            <a:pPr>
              <a:defRPr/>
            </a:pPr>
            <a:fld id="{4392627E-6A4F-438F-A74E-F6583135F0F5}" type="slidenum">
              <a:rPr lang="en-US" altLang="en-US" smtClean="0"/>
              <a:pPr>
                <a:defRPr/>
              </a:pPr>
              <a:t>20</a:t>
            </a:fld>
            <a:endParaRPr lang="en-US" altLang="en-US"/>
          </a:p>
        </p:txBody>
      </p:sp>
    </p:spTree>
    <p:extLst>
      <p:ext uri="{BB962C8B-B14F-4D97-AF65-F5344CB8AC3E}">
        <p14:creationId xmlns:p14="http://schemas.microsoft.com/office/powerpoint/2010/main" val="267079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endParaRPr lang="en-US"/>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a:solidFill>
                <a:srgbClr val="000000"/>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pPr>
              <a:defRPr/>
            </a:pPr>
            <a:fld id="{4392627E-6A4F-438F-A74E-F6583135F0F5}" type="slidenum">
              <a:rPr lang="en-US" altLang="en-US" smtClean="0"/>
              <a:pPr>
                <a:defRPr/>
              </a:pPr>
              <a:t>21</a:t>
            </a:fld>
            <a:endParaRPr lang="en-US" altLang="en-US"/>
          </a:p>
        </p:txBody>
      </p:sp>
    </p:spTree>
    <p:extLst>
      <p:ext uri="{BB962C8B-B14F-4D97-AF65-F5344CB8AC3E}">
        <p14:creationId xmlns:p14="http://schemas.microsoft.com/office/powerpoint/2010/main" val="360640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a:t>Note that if they use a tool like this, we would like them to state that in their CDP response</a:t>
            </a:r>
            <a:endParaRPr lang="en-US" sz="1200" b="0" i="0" u="none" strike="noStrike" cap="none">
              <a:solidFill>
                <a:srgbClr val="000000"/>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pPr>
              <a:defRPr/>
            </a:pPr>
            <a:fld id="{4392627E-6A4F-438F-A74E-F6583135F0F5}" type="slidenum">
              <a:rPr lang="en-US" altLang="en-US" smtClean="0"/>
              <a:pPr>
                <a:defRPr/>
              </a:pPr>
              <a:t>23</a:t>
            </a:fld>
            <a:endParaRPr lang="en-US" altLang="en-US"/>
          </a:p>
        </p:txBody>
      </p:sp>
    </p:spTree>
    <p:extLst>
      <p:ext uri="{BB962C8B-B14F-4D97-AF65-F5344CB8AC3E}">
        <p14:creationId xmlns:p14="http://schemas.microsoft.com/office/powerpoint/2010/main" val="280467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r>
              <a:rPr lang="en-US"/>
              <a:t>Summary of GHG questions.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0F23C-E232-46A4-9792-5DB7EE69B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341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ontserrat" panose="00000500000000000000" pitchFamily="2" charset="0"/>
                <a:ea typeface="+mn-ea"/>
                <a:cs typeface="+mn-cs"/>
              </a:rPr>
              <a:t>1: Spend data associated with any goods or services (i.e. consulting services, equipment costs, etc.), Companies may find it useful to differentiate between purchases of production-related products (e.g., materials, components, and parts) and non-production-related products (e.g., office furniture, office supplies, and IT support). This distinction may be aligned with procurement practices and therefore may be a useful way to more efficiently organize and collect data </a:t>
            </a:r>
            <a:r>
              <a:rPr lang="en-US" sz="1200" b="0" i="0" kern="1200">
                <a:solidFill>
                  <a:schemeClr val="tx1"/>
                </a:solidFill>
                <a:effectLst/>
                <a:latin typeface="Montserrat" panose="00000500000000000000" pitchFamily="2" charset="0"/>
                <a:ea typeface="+mn-ea"/>
                <a:cs typeface="+mn-cs"/>
              </a:rPr>
              <a:t>​</a:t>
            </a:r>
          </a:p>
          <a:p>
            <a:pPr lvl="1" rtl="0" fontAlgn="base"/>
            <a:r>
              <a:rPr lang="en-US" sz="1200" b="1" i="0" u="none" strike="noStrike" kern="1200">
                <a:solidFill>
                  <a:schemeClr val="tx1"/>
                </a:solidFill>
                <a:effectLst/>
                <a:latin typeface="Montserrat" panose="00000500000000000000" pitchFamily="2" charset="0"/>
                <a:ea typeface="+mn-ea"/>
                <a:cs typeface="+mn-cs"/>
              </a:rPr>
              <a:t>Spend-based method </a:t>
            </a:r>
            <a:r>
              <a:rPr lang="en-US" sz="1200" b="0" i="0" u="none" strike="noStrike" kern="1200">
                <a:solidFill>
                  <a:schemeClr val="tx1"/>
                </a:solidFill>
                <a:effectLst/>
                <a:latin typeface="Montserrat" panose="00000500000000000000" pitchFamily="2" charset="0"/>
                <a:ea typeface="+mn-ea"/>
                <a:cs typeface="+mn-cs"/>
              </a:rPr>
              <a:t>– estimates emissions for goods and services by collecting data on the economic value of goods and services purchased and multiplying it by relevant secondary (e.g., industry average) emission factors (e.g., average emissions per monetary value of goods). All emissions are based on secondary EEIO data, US EPA Environmentally-Extended Inputs-Outputs</a:t>
            </a:r>
            <a:r>
              <a:rPr lang="en-US" sz="1200" b="0" i="0" kern="1200">
                <a:solidFill>
                  <a:schemeClr val="tx1"/>
                </a:solidFill>
                <a:effectLst/>
                <a:latin typeface="Montserrat" panose="00000500000000000000" pitchFamily="2" charset="0"/>
                <a:ea typeface="+mn-ea"/>
                <a:cs typeface="+mn-cs"/>
              </a:rPr>
              <a:t>​</a:t>
            </a:r>
          </a:p>
          <a:p>
            <a:pPr lvl="1" rtl="0" fontAlgn="base"/>
            <a:r>
              <a:rPr lang="en-US" sz="1200" b="1" i="0" u="none" strike="noStrike" kern="1200">
                <a:solidFill>
                  <a:schemeClr val="tx1"/>
                </a:solidFill>
                <a:effectLst/>
                <a:latin typeface="Montserrat" panose="00000500000000000000" pitchFamily="2" charset="0"/>
                <a:ea typeface="+mn-ea"/>
                <a:cs typeface="+mn-cs"/>
              </a:rPr>
              <a:t>Data Needed: </a:t>
            </a:r>
            <a:r>
              <a:rPr lang="en-US" sz="1200" b="0" i="0" u="none" strike="noStrike" kern="1200">
                <a:solidFill>
                  <a:schemeClr val="tx1"/>
                </a:solidFill>
                <a:effectLst/>
                <a:latin typeface="Montserrat" panose="00000500000000000000" pitchFamily="2" charset="0"/>
                <a:ea typeface="+mn-ea"/>
                <a:cs typeface="+mn-cs"/>
              </a:rPr>
              <a:t>Amount spent on purchased goods or services, by product type, using market values (e.g., dollars)</a:t>
            </a:r>
            <a:r>
              <a:rPr lang="en-US" sz="1200" b="0" i="0" kern="1200">
                <a:solidFill>
                  <a:schemeClr val="tx1"/>
                </a:solidFill>
                <a:effectLst/>
                <a:latin typeface="Montserrat" panose="00000500000000000000" pitchFamily="2" charset="0"/>
                <a:ea typeface="+mn-ea"/>
                <a:cs typeface="+mn-cs"/>
              </a:rPr>
              <a:t>​ -- procurement database?</a:t>
            </a:r>
          </a:p>
          <a:p>
            <a:pPr lvl="1" rtl="0" fontAlgn="base"/>
            <a:r>
              <a:rPr lang="en-US" sz="1200" b="0" i="0" kern="1200">
                <a:solidFill>
                  <a:schemeClr val="tx1"/>
                </a:solidFill>
                <a:effectLst/>
                <a:latin typeface="Montserrat" panose="00000500000000000000" pitchFamily="2" charset="0"/>
                <a:ea typeface="+mn-ea"/>
                <a:cs typeface="+mn-cs"/>
              </a:rPr>
              <a:t>	a) complete &amp; comprehensive b) (nice to have) vendor name c) industry or sector classification from procurement dept.</a:t>
            </a:r>
          </a:p>
          <a:p>
            <a:pPr lvl="1" rtl="0" fontAlgn="base"/>
            <a:r>
              <a:rPr lang="en-US" sz="1200" b="0" i="0" kern="1200">
                <a:solidFill>
                  <a:schemeClr val="tx1"/>
                </a:solidFill>
                <a:effectLst/>
                <a:latin typeface="Montserrat" panose="00000500000000000000" pitchFamily="2" charset="0"/>
                <a:ea typeface="+mn-ea"/>
                <a:cs typeface="+mn-cs"/>
              </a:rPr>
              <a:t>	If decentralized procurement… regional division data that we can consolidate</a:t>
            </a:r>
          </a:p>
          <a:p>
            <a:pPr lvl="1" rtl="0" fontAlgn="base"/>
            <a:r>
              <a:rPr lang="en-US" sz="1200" b="0" i="0" kern="1200">
                <a:solidFill>
                  <a:schemeClr val="tx1"/>
                </a:solidFill>
                <a:effectLst/>
                <a:latin typeface="Montserrat" panose="00000500000000000000" pitchFamily="2" charset="0"/>
                <a:ea typeface="+mn-ea"/>
                <a:cs typeface="+mn-cs"/>
              </a:rPr>
              <a:t>​</a:t>
            </a:r>
          </a:p>
          <a:p>
            <a:pPr rtl="0" fontAlgn="base"/>
            <a:r>
              <a:rPr lang="en-US" sz="1200" b="0" i="0" u="none" strike="noStrike" kern="1200">
                <a:solidFill>
                  <a:schemeClr val="tx1"/>
                </a:solidFill>
                <a:effectLst/>
                <a:latin typeface="Montserrat" panose="00000500000000000000" pitchFamily="2" charset="0"/>
                <a:ea typeface="+mn-ea"/>
                <a:cs typeface="+mn-cs"/>
              </a:rPr>
              <a:t>2: Capital goods are final products that have an extended life and are used by the company to manufacture a product; provide a service; or sell, store, and deliver merchandise. In financial accounting, capital goods are treated as fixed assets or as plant, property, and equipment (PP&amp;E</a:t>
            </a:r>
            <a:r>
              <a:rPr lang="en-US" sz="1200" b="1" i="0" u="none" strike="noStrike" kern="1200">
                <a:solidFill>
                  <a:schemeClr val="tx1"/>
                </a:solidFill>
                <a:effectLst/>
                <a:latin typeface="Montserrat" panose="00000500000000000000" pitchFamily="2" charset="0"/>
                <a:ea typeface="+mn-ea"/>
                <a:cs typeface="+mn-cs"/>
              </a:rPr>
              <a:t>). Examples of capital goods include equipment, machinery, buildings, facilities, and vehicles</a:t>
            </a:r>
            <a:r>
              <a:rPr lang="en-US" sz="1200" b="0" i="0" u="none" strike="noStrike" kern="1200">
                <a:solidFill>
                  <a:schemeClr val="tx1"/>
                </a:solidFill>
                <a:effectLst/>
                <a:latin typeface="Montserrat" panose="00000500000000000000" pitchFamily="2" charset="0"/>
                <a:ea typeface="+mn-ea"/>
                <a:cs typeface="+mn-cs"/>
              </a:rPr>
              <a:t>. In financial accounting, capital goods (sometimes called “capital assets”) are typically depreciated or amortized over the life of the asset. For purposes of accounting for scope 3 emissions, companies should not depreciate, discount, or amortize the emissions from the production of capital goods over time. Instead companies should account for the total cradle-to-gate emissions of purchased capital goods in the year of acquisition, the same way the company accounts for emissions from other purchased products in category 1.</a:t>
            </a:r>
            <a:r>
              <a:rPr lang="en-US" sz="1200" b="1" i="0" u="none" strike="noStrike" kern="1200">
                <a:solidFill>
                  <a:schemeClr val="tx1"/>
                </a:solidFill>
                <a:effectLst/>
                <a:latin typeface="Montserrat" panose="00000500000000000000" pitchFamily="2" charset="0"/>
                <a:ea typeface="+mn-ea"/>
                <a:cs typeface="+mn-cs"/>
              </a:rPr>
              <a:t> If major capital purchases occur only once every few years, scope 3 emissions from capital goods may fluctuate significantly from year to year. </a:t>
            </a:r>
            <a:r>
              <a:rPr lang="en-US" sz="1200" b="0" i="0" u="none" strike="noStrike" kern="1200">
                <a:solidFill>
                  <a:schemeClr val="tx1"/>
                </a:solidFill>
                <a:effectLst/>
                <a:latin typeface="Montserrat" panose="00000500000000000000" pitchFamily="2" charset="0"/>
                <a:ea typeface="+mn-ea"/>
                <a:cs typeface="+mn-cs"/>
              </a:rPr>
              <a:t>Companies should provide appropriate context in the public report (e.g., by highlighting exceptional or non-recurring capital investments).</a:t>
            </a:r>
            <a:r>
              <a:rPr lang="en-US" sz="1200" b="0" i="0" kern="1200">
                <a:solidFill>
                  <a:schemeClr val="tx1"/>
                </a:solidFill>
                <a:effectLst/>
                <a:latin typeface="Montserrat" panose="00000500000000000000" pitchFamily="2" charset="0"/>
                <a:ea typeface="+mn-ea"/>
                <a:cs typeface="+mn-cs"/>
              </a:rPr>
              <a:t>​</a:t>
            </a:r>
          </a:p>
          <a:p>
            <a:pPr lvl="1" rtl="0" fontAlgn="base"/>
            <a:r>
              <a:rPr lang="en-US" sz="1200" b="0" i="0" u="none" strike="noStrike" kern="1200">
                <a:solidFill>
                  <a:schemeClr val="tx1"/>
                </a:solidFill>
                <a:effectLst/>
                <a:latin typeface="Montserrat" panose="00000500000000000000" pitchFamily="2" charset="0"/>
                <a:ea typeface="+mn-ea"/>
                <a:cs typeface="+mn-cs"/>
              </a:rPr>
              <a:t>Average spend-based method, which involves estimating emissions for goods by collecting data on the economic value of goods purchased and multiplying by relevant secondary (e.g., industry average) emission factors (e.g., average emissions per monetary value of goods)</a:t>
            </a:r>
            <a:r>
              <a:rPr lang="en-US" sz="1200" b="0" i="0" kern="1200">
                <a:solidFill>
                  <a:schemeClr val="tx1"/>
                </a:solidFill>
                <a:effectLst/>
                <a:latin typeface="Montserrat" panose="00000500000000000000" pitchFamily="2" charset="0"/>
                <a:ea typeface="+mn-ea"/>
                <a:cs typeface="+mn-cs"/>
              </a:rPr>
              <a:t>​</a:t>
            </a:r>
          </a:p>
          <a:p>
            <a:pPr lvl="1" rtl="0" fontAlgn="base"/>
            <a:endParaRPr lang="en-US" sz="1200" b="0" i="0" kern="1200">
              <a:solidFill>
                <a:schemeClr val="tx1"/>
              </a:solidFill>
              <a:effectLst/>
              <a:latin typeface="Montserrat" panose="00000500000000000000" pitchFamily="2" charset="0"/>
              <a:ea typeface="+mn-ea"/>
              <a:cs typeface="+mn-cs"/>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32</a:t>
            </a:fld>
            <a:endParaRPr lang="en-US"/>
          </a:p>
        </p:txBody>
      </p:sp>
    </p:spTree>
    <p:extLst>
      <p:ext uri="{BB962C8B-B14F-4D97-AF65-F5344CB8AC3E}">
        <p14:creationId xmlns:p14="http://schemas.microsoft.com/office/powerpoint/2010/main" val="308190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ontserrat" panose="00000500000000000000" pitchFamily="2" charset="0"/>
                <a:ea typeface="+mn-ea"/>
                <a:cs typeface="+mn-cs"/>
              </a:rPr>
              <a:t>3: Emissions associated with extraction, generation and transportation of fuel and energy-related activities that are not accounted for in scope 1 and 2</a:t>
            </a:r>
            <a:r>
              <a:rPr lang="en-US" sz="1200" b="0" i="0" kern="1200">
                <a:solidFill>
                  <a:schemeClr val="tx1"/>
                </a:solidFill>
                <a:effectLst/>
                <a:latin typeface="Montserrat" panose="00000500000000000000" pitchFamily="2" charset="0"/>
                <a:ea typeface="+mn-ea"/>
                <a:cs typeface="+mn-cs"/>
              </a:rPr>
              <a:t>​</a:t>
            </a:r>
          </a:p>
          <a:p>
            <a:pPr lvl="1" rtl="0" fontAlgn="base"/>
            <a:r>
              <a:rPr lang="en-US" sz="1200" b="1" i="0" u="none" strike="noStrike" kern="1200">
                <a:solidFill>
                  <a:schemeClr val="tx1"/>
                </a:solidFill>
                <a:effectLst/>
                <a:latin typeface="Montserrat" panose="00000500000000000000" pitchFamily="2" charset="0"/>
                <a:ea typeface="+mn-ea"/>
                <a:cs typeface="+mn-cs"/>
              </a:rPr>
              <a:t>Activity Data Needed: </a:t>
            </a:r>
            <a:r>
              <a:rPr lang="en-US" sz="1200" b="0" i="0" u="none" strike="noStrike" kern="1200">
                <a:solidFill>
                  <a:schemeClr val="tx1"/>
                </a:solidFill>
                <a:effectLst/>
                <a:latin typeface="Montserrat" panose="00000500000000000000" pitchFamily="2" charset="0"/>
                <a:ea typeface="+mn-ea"/>
                <a:cs typeface="+mn-cs"/>
              </a:rPr>
              <a:t>Quantities and types of fuel consumed (</a:t>
            </a:r>
            <a:r>
              <a:rPr lang="en-US" sz="1200" b="0" i="0" u="sng" strike="noStrike" kern="1200">
                <a:solidFill>
                  <a:schemeClr val="tx1"/>
                </a:solidFill>
                <a:effectLst/>
                <a:latin typeface="Montserrat" panose="00000500000000000000" pitchFamily="2" charset="0"/>
                <a:ea typeface="+mn-ea"/>
                <a:cs typeface="+mn-cs"/>
              </a:rPr>
              <a:t>which is already being collected for scope 1 and 2</a:t>
            </a:r>
            <a:r>
              <a:rPr lang="en-US" sz="1200" b="0" i="0" u="none" strike="noStrike" kern="1200">
                <a:solidFill>
                  <a:schemeClr val="tx1"/>
                </a:solidFill>
                <a:effectLst/>
                <a:latin typeface="Montserrat" panose="00000500000000000000" pitchFamily="2" charset="0"/>
                <a:ea typeface="+mn-ea"/>
                <a:cs typeface="+mn-cs"/>
              </a:rPr>
              <a:t>)</a:t>
            </a:r>
            <a:endParaRPr lang="en-US" sz="1200" b="0" i="0" kern="1200">
              <a:solidFill>
                <a:schemeClr val="tx1"/>
              </a:solidFill>
              <a:effectLst/>
              <a:latin typeface="Montserrat" panose="00000500000000000000" pitchFamily="2" charset="0"/>
              <a:ea typeface="+mn-ea"/>
              <a:cs typeface="+mn-cs"/>
            </a:endParaRPr>
          </a:p>
          <a:p>
            <a:pPr lvl="1" rtl="0" fontAlgn="base"/>
            <a:endParaRPr lang="en-US" sz="1200" b="0" i="0" kern="1200">
              <a:solidFill>
                <a:schemeClr val="tx1"/>
              </a:solidFill>
              <a:effectLst/>
              <a:latin typeface="Montserrat" panose="00000500000000000000" pitchFamily="2" charset="0"/>
              <a:ea typeface="+mn-ea"/>
              <a:cs typeface="+mn-cs"/>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36</a:t>
            </a:fld>
            <a:endParaRPr lang="en-US"/>
          </a:p>
        </p:txBody>
      </p:sp>
    </p:spTree>
    <p:extLst>
      <p:ext uri="{BB962C8B-B14F-4D97-AF65-F5344CB8AC3E}">
        <p14:creationId xmlns:p14="http://schemas.microsoft.com/office/powerpoint/2010/main" val="262034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ontserrat" panose="00000500000000000000" pitchFamily="2" charset="0"/>
                <a:ea typeface="+mn-ea"/>
                <a:cs typeface="+mn-cs"/>
              </a:rPr>
              <a:t>4: Emissions may arise from the following transportation and distribution activities throughout the value chain: • Air transport • Rail transport • Road transport • Marine transport • Storage of purchased products in warehouses, distribution centers, and retail facilities</a:t>
            </a:r>
            <a:r>
              <a:rPr lang="en-US" sz="1200" b="0" i="0" kern="1200">
                <a:solidFill>
                  <a:schemeClr val="tx1"/>
                </a:solidFill>
                <a:effectLst/>
                <a:latin typeface="Montserrat" panose="00000500000000000000" pitchFamily="2" charset="0"/>
                <a:ea typeface="+mn-ea"/>
                <a:cs typeface="+mn-cs"/>
              </a:rPr>
              <a:t>​</a:t>
            </a:r>
          </a:p>
          <a:p>
            <a:pPr rtl="0" fontAlgn="base"/>
            <a:r>
              <a:rPr lang="en-US" sz="1200" b="0" i="0" u="none" strike="noStrike" kern="1200">
                <a:solidFill>
                  <a:schemeClr val="tx1"/>
                </a:solidFill>
                <a:effectLst/>
                <a:latin typeface="Montserrat" panose="00000500000000000000" pitchFamily="2" charset="0"/>
                <a:ea typeface="+mn-ea"/>
                <a:cs typeface="+mn-cs"/>
              </a:rPr>
              <a:t>FedEx/USPS/UPS?</a:t>
            </a:r>
            <a:r>
              <a:rPr lang="en-US" sz="1200" b="0" i="0" kern="1200">
                <a:solidFill>
                  <a:schemeClr val="tx1"/>
                </a:solidFill>
                <a:effectLst/>
                <a:latin typeface="Montserrat" panose="00000500000000000000" pitchFamily="2" charset="0"/>
                <a:ea typeface="+mn-ea"/>
                <a:cs typeface="+mn-cs"/>
              </a:rPr>
              <a:t>​</a:t>
            </a:r>
          </a:p>
          <a:p>
            <a:pPr rtl="0" fontAlgn="base"/>
            <a:r>
              <a:rPr lang="en-US" sz="1200" b="1" i="0" u="none" strike="noStrike" kern="1200">
                <a:solidFill>
                  <a:schemeClr val="tx1"/>
                </a:solidFill>
                <a:effectLst/>
                <a:latin typeface="Montserrat" panose="00000500000000000000" pitchFamily="2" charset="0"/>
                <a:ea typeface="+mn-ea"/>
                <a:cs typeface="+mn-cs"/>
              </a:rPr>
              <a:t>Fuel-based method</a:t>
            </a:r>
            <a:r>
              <a:rPr lang="en-US" sz="1200" b="0" i="0" u="none" strike="noStrike" kern="1200">
                <a:solidFill>
                  <a:schemeClr val="tx1"/>
                </a:solidFill>
                <a:effectLst/>
                <a:latin typeface="Montserrat" panose="00000500000000000000" pitchFamily="2" charset="0"/>
                <a:ea typeface="+mn-ea"/>
                <a:cs typeface="+mn-cs"/>
              </a:rPr>
              <a:t>, which involves determining the amount of fuel consumed (i.e., scope 1 and scope 2 emissions of transport providers) and applying the appropriate emission factor for that fuel </a:t>
            </a:r>
            <a:r>
              <a:rPr lang="en-US" sz="1200" b="0" i="0" kern="1200">
                <a:solidFill>
                  <a:schemeClr val="tx1"/>
                </a:solidFill>
                <a:effectLst/>
                <a:latin typeface="Montserrat" panose="00000500000000000000" pitchFamily="2" charset="0"/>
                <a:ea typeface="+mn-ea"/>
                <a:cs typeface="+mn-cs"/>
              </a:rPr>
              <a:t>​</a:t>
            </a:r>
          </a:p>
          <a:p>
            <a:pPr rtl="0" fontAlgn="base"/>
            <a:r>
              <a:rPr lang="en-US" sz="1200" b="1" i="0" u="none" strike="noStrike" kern="1200">
                <a:solidFill>
                  <a:schemeClr val="tx1"/>
                </a:solidFill>
                <a:effectLst/>
                <a:latin typeface="Montserrat" panose="00000500000000000000" pitchFamily="2" charset="0"/>
                <a:ea typeface="+mn-ea"/>
                <a:cs typeface="+mn-cs"/>
              </a:rPr>
              <a:t>Distance-based method</a:t>
            </a:r>
            <a:r>
              <a:rPr lang="en-US" sz="1200" b="0" i="0" u="none" strike="noStrike" kern="1200">
                <a:solidFill>
                  <a:schemeClr val="tx1"/>
                </a:solidFill>
                <a:effectLst/>
                <a:latin typeface="Montserrat" panose="00000500000000000000" pitchFamily="2" charset="0"/>
                <a:ea typeface="+mn-ea"/>
                <a:cs typeface="+mn-cs"/>
              </a:rPr>
              <a:t>, which involves determining the mass, distance, and mode of each shipment, then applying the appropriate mass-distance emission factor for the vehicle used </a:t>
            </a:r>
            <a:r>
              <a:rPr lang="en-US" sz="1200" b="0" i="0" kern="1200">
                <a:solidFill>
                  <a:schemeClr val="tx1"/>
                </a:solidFill>
                <a:effectLst/>
                <a:latin typeface="Montserrat" panose="00000500000000000000" pitchFamily="2" charset="0"/>
                <a:ea typeface="+mn-ea"/>
                <a:cs typeface="+mn-cs"/>
              </a:rPr>
              <a:t>​</a:t>
            </a:r>
          </a:p>
          <a:p>
            <a:pPr rtl="0" fontAlgn="base"/>
            <a:r>
              <a:rPr lang="en-US" sz="1200" b="1" i="0" u="none" strike="noStrike" kern="1200">
                <a:solidFill>
                  <a:schemeClr val="tx1"/>
                </a:solidFill>
                <a:effectLst/>
                <a:latin typeface="Montserrat" panose="00000500000000000000" pitchFamily="2" charset="0"/>
                <a:ea typeface="+mn-ea"/>
                <a:cs typeface="+mn-cs"/>
              </a:rPr>
              <a:t>Spend-based method</a:t>
            </a:r>
            <a:r>
              <a:rPr lang="en-US" sz="1200" b="0" i="0" u="none" strike="noStrike" kern="1200">
                <a:solidFill>
                  <a:schemeClr val="tx1"/>
                </a:solidFill>
                <a:effectLst/>
                <a:latin typeface="Montserrat" panose="00000500000000000000" pitchFamily="2" charset="0"/>
                <a:ea typeface="+mn-ea"/>
                <a:cs typeface="+mn-cs"/>
              </a:rPr>
              <a:t>, which involves determining the amount of money spent on each mode of business travel transport and applying secondary (EEIO) emission factors</a:t>
            </a:r>
            <a:r>
              <a:rPr lang="en-US" sz="1200" b="0" i="0" kern="1200">
                <a:solidFill>
                  <a:schemeClr val="tx1"/>
                </a:solidFill>
                <a:effectLst/>
                <a:latin typeface="Montserrat" panose="00000500000000000000" pitchFamily="2" charset="0"/>
                <a:ea typeface="+mn-ea"/>
                <a:cs typeface="+mn-cs"/>
              </a:rPr>
              <a:t>​</a:t>
            </a:r>
          </a:p>
          <a:p>
            <a:pPr rtl="0" fontAlgn="base"/>
            <a:r>
              <a:rPr lang="en-US" sz="1200" b="0" i="0" kern="1200">
                <a:solidFill>
                  <a:schemeClr val="tx1"/>
                </a:solidFill>
                <a:effectLst/>
                <a:latin typeface="Montserrat" panose="00000500000000000000" pitchFamily="2" charset="0"/>
                <a:ea typeface="+mn-ea"/>
                <a:cs typeface="+mn-cs"/>
              </a:rPr>
              <a:t>	Data request: centralized logistics teams (inbound/outbound shipment data) – any situation where HBF is paying to ship an inbound good for ops or paying ship to customers (i.e. marketing materials). However, if these costs are passed down to the customer this may fall into downstream T&amp;D.</a:t>
            </a:r>
          </a:p>
          <a:p>
            <a:pPr rtl="0" fontAlgn="base"/>
            <a:r>
              <a:rPr lang="en-US" sz="1200" b="0" i="0" kern="1200">
                <a:solidFill>
                  <a:schemeClr val="tx1"/>
                </a:solidFill>
                <a:effectLst/>
                <a:latin typeface="Montserrat" panose="00000500000000000000" pitchFamily="2" charset="0"/>
                <a:ea typeface="+mn-ea"/>
                <a:cs typeface="+mn-cs"/>
              </a:rPr>
              <a:t>​</a:t>
            </a:r>
          </a:p>
          <a:p>
            <a:pPr rtl="0" fontAlgn="base"/>
            <a:r>
              <a:rPr lang="en-US" sz="1200" b="0" i="0" kern="1200">
                <a:solidFill>
                  <a:schemeClr val="tx1"/>
                </a:solidFill>
                <a:effectLst/>
                <a:latin typeface="Montserrat" panose="00000500000000000000" pitchFamily="2" charset="0"/>
                <a:ea typeface="+mn-ea"/>
                <a:cs typeface="+mn-cs"/>
              </a:rPr>
              <a:t>​</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38</a:t>
            </a:fld>
            <a:endParaRPr lang="en-US"/>
          </a:p>
        </p:txBody>
      </p:sp>
    </p:spTree>
    <p:extLst>
      <p:ext uri="{BB962C8B-B14F-4D97-AF65-F5344CB8AC3E}">
        <p14:creationId xmlns:p14="http://schemas.microsoft.com/office/powerpoint/2010/main" val="2548832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41</a:t>
            </a:fld>
            <a:endParaRPr lang="en-US"/>
          </a:p>
        </p:txBody>
      </p:sp>
    </p:spTree>
    <p:extLst>
      <p:ext uri="{BB962C8B-B14F-4D97-AF65-F5344CB8AC3E}">
        <p14:creationId xmlns:p14="http://schemas.microsoft.com/office/powerpoint/2010/main" val="279121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ontserrat" panose="00000500000000000000" pitchFamily="2" charset="0"/>
                <a:ea typeface="+mn-ea"/>
                <a:cs typeface="+mn-cs"/>
              </a:rPr>
              <a:t>5: Activity data needed Companies should collect: • Total mass of waste generated in operations • Proportion of this waste being treated by different methods (e.g., percent landfilled, incinerated, recycled). Because many waste operators charge for waste by disposal method, this data may be collected from utility bills. The information may also be stored on internal IT systems.</a:t>
            </a:r>
            <a:r>
              <a:rPr lang="en-US" sz="1200" b="0" i="0" kern="1200">
                <a:solidFill>
                  <a:schemeClr val="tx1"/>
                </a:solidFill>
                <a:effectLst/>
                <a:latin typeface="Montserrat" panose="00000500000000000000" pitchFamily="2" charset="0"/>
                <a:ea typeface="+mn-ea"/>
                <a:cs typeface="+mn-cs"/>
              </a:rPr>
              <a:t>​</a:t>
            </a:r>
          </a:p>
          <a:p>
            <a:pPr rtl="0" fontAlgn="base"/>
            <a:r>
              <a:rPr lang="en-US" sz="1200" b="0" i="0" kern="1200">
                <a:solidFill>
                  <a:schemeClr val="tx1"/>
                </a:solidFill>
                <a:effectLst/>
                <a:latin typeface="Montserrat" panose="00000500000000000000" pitchFamily="2" charset="0"/>
                <a:ea typeface="+mn-ea"/>
                <a:cs typeface="+mn-cs"/>
              </a:rPr>
              <a:t> - Could also be calculated on waste spend / year</a:t>
            </a:r>
          </a:p>
          <a:p>
            <a:pPr rtl="0" fontAlgn="base"/>
            <a:r>
              <a:rPr lang="en-US" sz="1200" b="0" i="0" kern="1200">
                <a:solidFill>
                  <a:schemeClr val="tx1"/>
                </a:solidFill>
                <a:effectLst/>
                <a:latin typeface="Montserrat" panose="00000500000000000000" pitchFamily="2" charset="0"/>
                <a:ea typeface="+mn-ea"/>
                <a:cs typeface="+mn-cs"/>
              </a:rPr>
              <a:t>​</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43</a:t>
            </a:fld>
            <a:endParaRPr lang="en-US"/>
          </a:p>
        </p:txBody>
      </p:sp>
    </p:spTree>
    <p:extLst>
      <p:ext uri="{BB962C8B-B14F-4D97-AF65-F5344CB8AC3E}">
        <p14:creationId xmlns:p14="http://schemas.microsoft.com/office/powerpoint/2010/main" val="304291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ontserrat" panose="00000500000000000000" pitchFamily="2" charset="0"/>
                <a:ea typeface="+mn-ea"/>
                <a:cs typeface="+mn-cs"/>
              </a:rPr>
              <a:t>6. Distance-based method, which involves determining the distance and mode of business trips, then applying the appropriate emission factor for the mode used. Data: Total distance travelled by each mode of transport (air, train, bus, car, etc.) for employees in the reporting year</a:t>
            </a:r>
            <a:r>
              <a:rPr lang="en-US" sz="1200" b="0" i="0" kern="1200">
                <a:solidFill>
                  <a:schemeClr val="tx1"/>
                </a:solidFill>
                <a:effectLst/>
                <a:latin typeface="Montserrat" panose="00000500000000000000" pitchFamily="2" charset="0"/>
                <a:ea typeface="+mn-ea"/>
                <a:cs typeface="+mn-cs"/>
              </a:rPr>
              <a:t>​</a:t>
            </a:r>
          </a:p>
          <a:p>
            <a:pPr rtl="0" fontAlgn="base"/>
            <a:r>
              <a:rPr lang="en-US" sz="1200" b="0" i="0" kern="1200">
                <a:solidFill>
                  <a:schemeClr val="tx1"/>
                </a:solidFill>
                <a:effectLst/>
                <a:latin typeface="Montserrat" panose="00000500000000000000" pitchFamily="2" charset="0"/>
                <a:ea typeface="+mn-ea"/>
                <a:cs typeface="+mn-cs"/>
              </a:rPr>
              <a:t>​</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45</a:t>
            </a:fld>
            <a:endParaRPr lang="en-US"/>
          </a:p>
        </p:txBody>
      </p:sp>
    </p:spTree>
    <p:extLst>
      <p:ext uri="{BB962C8B-B14F-4D97-AF65-F5344CB8AC3E}">
        <p14:creationId xmlns:p14="http://schemas.microsoft.com/office/powerpoint/2010/main" val="383538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deck is for internal use only.</a:t>
            </a:r>
          </a:p>
        </p:txBody>
      </p:sp>
      <p:sp>
        <p:nvSpPr>
          <p:cNvPr id="4" name="Slide Number Placeholder 3"/>
          <p:cNvSpPr>
            <a:spLocks noGrp="1"/>
          </p:cNvSpPr>
          <p:nvPr>
            <p:ph type="sldNum" sz="quarter" idx="5"/>
          </p:nvPr>
        </p:nvSpPr>
        <p:spPr/>
        <p:txBody>
          <a:bodyPr/>
          <a:lstStyle/>
          <a:p>
            <a:fld id="{5D752D3F-5A79-8940-A8D4-B37D785A10E5}" type="slidenum">
              <a:rPr lang="en-US"/>
              <a:t>2</a:t>
            </a:fld>
            <a:endParaRPr lang="en-US"/>
          </a:p>
        </p:txBody>
      </p:sp>
    </p:spTree>
    <p:extLst>
      <p:ext uri="{BB962C8B-B14F-4D97-AF65-F5344CB8AC3E}">
        <p14:creationId xmlns:p14="http://schemas.microsoft.com/office/powerpoint/2010/main" val="725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ontserrat" panose="00000500000000000000" pitchFamily="2" charset="0"/>
                <a:ea typeface="+mn-ea"/>
                <a:cs typeface="+mn-cs"/>
              </a:rPr>
              <a:t>7: 2 primary methodologies:</a:t>
            </a:r>
            <a:r>
              <a:rPr lang="en-US" sz="1200" b="0" i="0" kern="1200">
                <a:solidFill>
                  <a:schemeClr val="tx1"/>
                </a:solidFill>
                <a:effectLst/>
                <a:latin typeface="Montserrat" panose="00000500000000000000" pitchFamily="2" charset="0"/>
                <a:ea typeface="+mn-ea"/>
                <a:cs typeface="+mn-cs"/>
              </a:rPr>
              <a:t>​</a:t>
            </a:r>
          </a:p>
          <a:p>
            <a:pPr rtl="0" fontAlgn="base"/>
            <a:r>
              <a:rPr lang="en-US" sz="1200" b="0" i="0" u="none" strike="noStrike" kern="1200">
                <a:solidFill>
                  <a:schemeClr val="tx1"/>
                </a:solidFill>
                <a:effectLst/>
                <a:latin typeface="Montserrat" panose="00000500000000000000" pitchFamily="2" charset="0"/>
                <a:ea typeface="+mn-ea"/>
                <a:cs typeface="+mn-cs"/>
              </a:rPr>
              <a:t>Distance-based method, which involves collecting data from employees on commuting patterns (e.g., distance travelled and mode used for commuting) and applying appropriate emission factors for the modes used </a:t>
            </a:r>
            <a:r>
              <a:rPr lang="en-US" sz="1200" b="0" i="0" kern="1200">
                <a:solidFill>
                  <a:schemeClr val="tx1"/>
                </a:solidFill>
                <a:effectLst/>
                <a:latin typeface="Montserrat" panose="00000500000000000000" pitchFamily="2" charset="0"/>
                <a:ea typeface="+mn-ea"/>
                <a:cs typeface="+mn-cs"/>
              </a:rPr>
              <a:t>​</a:t>
            </a:r>
          </a:p>
          <a:p>
            <a:pPr rtl="0" fontAlgn="base"/>
            <a:endParaRPr lang="en-US" sz="1200" b="0" i="0" kern="1200">
              <a:solidFill>
                <a:schemeClr val="tx1"/>
              </a:solidFill>
              <a:effectLst/>
              <a:latin typeface="Montserrat" panose="00000500000000000000" pitchFamily="2" charset="0"/>
              <a:ea typeface="+mn-ea"/>
              <a:cs typeface="+mn-cs"/>
            </a:endParaRPr>
          </a:p>
          <a:p>
            <a:pPr rtl="0" fontAlgn="base"/>
            <a:r>
              <a:rPr lang="en-US" sz="1200" b="0" i="0" u="none" strike="noStrike" kern="1200">
                <a:solidFill>
                  <a:schemeClr val="tx1"/>
                </a:solidFill>
                <a:effectLst/>
                <a:latin typeface="Montserrat" panose="00000500000000000000" pitchFamily="2" charset="0"/>
                <a:ea typeface="+mn-ea"/>
                <a:cs typeface="+mn-cs"/>
              </a:rPr>
              <a:t>Average-data method, which involves estimating emissions from employee commuting based on average (e.g., Census) data on commuting patterns.</a:t>
            </a:r>
            <a:r>
              <a:rPr lang="en-US" sz="1200" b="0" i="0" kern="1200">
                <a:solidFill>
                  <a:schemeClr val="tx1"/>
                </a:solidFill>
                <a:effectLst/>
                <a:latin typeface="Montserrat" panose="00000500000000000000" pitchFamily="2" charset="0"/>
                <a:ea typeface="+mn-ea"/>
                <a:cs typeface="+mn-cs"/>
              </a:rPr>
              <a:t>​</a:t>
            </a:r>
          </a:p>
          <a:p>
            <a:pPr rtl="0" fontAlgn="base"/>
            <a:r>
              <a:rPr lang="en-US" sz="1200" b="0" i="0" kern="1200">
                <a:solidFill>
                  <a:schemeClr val="tx1"/>
                </a:solidFill>
                <a:effectLst/>
                <a:latin typeface="Montserrat" panose="00000500000000000000" pitchFamily="2" charset="0"/>
                <a:ea typeface="+mn-ea"/>
                <a:cs typeface="+mn-cs"/>
              </a:rPr>
              <a:t>​</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47</a:t>
            </a:fld>
            <a:endParaRPr lang="en-US"/>
          </a:p>
        </p:txBody>
      </p:sp>
    </p:spTree>
    <p:extLst>
      <p:ext uri="{BB962C8B-B14F-4D97-AF65-F5344CB8AC3E}">
        <p14:creationId xmlns:p14="http://schemas.microsoft.com/office/powerpoint/2010/main" val="344627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ontserrat" panose="00000500000000000000" pitchFamily="2" charset="0"/>
                <a:ea typeface="+mn-ea"/>
                <a:cs typeface="+mn-cs"/>
              </a:rPr>
              <a:t>​</a:t>
            </a:r>
            <a:r>
              <a:rPr lang="en-US" sz="1200" b="0" i="0" u="none" strike="noStrike" kern="1200">
                <a:solidFill>
                  <a:schemeClr val="tx1"/>
                </a:solidFill>
                <a:effectLst/>
                <a:latin typeface="Montserrat" panose="00000500000000000000" pitchFamily="2" charset="0"/>
                <a:ea typeface="+mn-ea"/>
                <a:cs typeface="+mn-cs"/>
              </a:rPr>
              <a:t>8: confirm if there are any leased buildings. If yes, confirm they are included in scope 1 and 2 </a:t>
            </a:r>
            <a:endParaRPr lang="en-US" sz="1200" b="0" i="0" kern="1200">
              <a:solidFill>
                <a:schemeClr val="tx1"/>
              </a:solidFill>
              <a:effectLst/>
              <a:latin typeface="Montserrat" panose="00000500000000000000" pitchFamily="2" charset="0"/>
              <a:ea typeface="+mn-ea"/>
              <a:cs typeface="+mn-cs"/>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EDEF166-57E1-44D5-B7CF-FAA02DE20A4E}" type="slidenum">
              <a:rPr lang="en-US" smtClean="0"/>
              <a:t>49</a:t>
            </a:fld>
            <a:endParaRPr lang="en-US"/>
          </a:p>
        </p:txBody>
      </p:sp>
    </p:spTree>
    <p:extLst>
      <p:ext uri="{BB962C8B-B14F-4D97-AF65-F5344CB8AC3E}">
        <p14:creationId xmlns:p14="http://schemas.microsoft.com/office/powerpoint/2010/main" val="2825682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a:t>Note that if they use a tool like this, we would like them to state that in their CDP response</a:t>
            </a:r>
            <a:endParaRPr lang="en-US" sz="1200" b="0" i="0" u="none" strike="noStrike" cap="none">
              <a:solidFill>
                <a:srgbClr val="000000"/>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pPr>
              <a:defRPr/>
            </a:pPr>
            <a:fld id="{4392627E-6A4F-438F-A74E-F6583135F0F5}" type="slidenum">
              <a:rPr lang="en-US" altLang="en-US" smtClean="0"/>
              <a:pPr>
                <a:defRPr/>
              </a:pPr>
              <a:t>52</a:t>
            </a:fld>
            <a:endParaRPr lang="en-US" altLang="en-US"/>
          </a:p>
        </p:txBody>
      </p:sp>
    </p:spTree>
    <p:extLst>
      <p:ext uri="{BB962C8B-B14F-4D97-AF65-F5344CB8AC3E}">
        <p14:creationId xmlns:p14="http://schemas.microsoft.com/office/powerpoint/2010/main" val="340602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689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568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set goals within these focus areas and we are working diligently to achieve them. These goals were developed to support the united nations sustainable development goals aligning Corning’s efforts with global action on sustainability.</a:t>
            </a:r>
          </a:p>
          <a:p>
            <a:endParaRPr lang="en-US"/>
          </a:p>
          <a:p>
            <a:r>
              <a:rPr lang="en-US"/>
              <a:t>Didi will talk about our greenhouse gas reduction goals. We also introduced new water, waste and safety goals. </a:t>
            </a:r>
          </a:p>
          <a:p>
            <a:endParaRPr lang="en-US"/>
          </a:p>
          <a:p>
            <a:r>
              <a:rPr lang="en-US"/>
              <a:t>One that is very relevant to this group is our waste goals!</a:t>
            </a:r>
          </a:p>
          <a:p>
            <a:endParaRPr lang="en-US"/>
          </a:p>
          <a:p>
            <a:r>
              <a:rPr lang="en-US"/>
              <a:t>The following goals were graduated: </a:t>
            </a:r>
          </a:p>
          <a:p>
            <a:endParaRPr lang="en-US"/>
          </a:p>
          <a:p>
            <a:pPr marL="171450" indent="-171450">
              <a:buFont typeface="Arial" panose="020B0604020202020204" pitchFamily="34" charset="0"/>
              <a:buChar char="•"/>
            </a:pPr>
            <a:r>
              <a:rPr lang="en-US"/>
              <a:t>Maintain a diverse Board of Directors Corporate Governance and Risk Management </a:t>
            </a:r>
          </a:p>
          <a:p>
            <a:pPr marL="171450" indent="-171450">
              <a:buFont typeface="Arial" panose="020B0604020202020204" pitchFamily="34" charset="0"/>
              <a:buChar char="•"/>
            </a:pPr>
            <a:r>
              <a:rPr lang="en-US"/>
              <a:t>Conduct an annual review of the Sustainability Program by the Board of Directors Corporate Responsibility and Sustainability Committee Corporate Governance and Risk Management </a:t>
            </a:r>
          </a:p>
          <a:p>
            <a:pPr marL="171450" indent="-171450">
              <a:buFont typeface="Arial" panose="020B0604020202020204" pitchFamily="34" charset="0"/>
              <a:buChar char="•"/>
            </a:pPr>
            <a:r>
              <a:rPr lang="en-US"/>
              <a:t>Address environmental, social and governance issues in our Enterprise Risk Management Process Corporate Governance and Risk Management </a:t>
            </a:r>
          </a:p>
          <a:p>
            <a:pPr marL="171450" indent="-171450">
              <a:buFont typeface="Arial" panose="020B0604020202020204" pitchFamily="34" charset="0"/>
              <a:buChar char="•"/>
            </a:pPr>
            <a:r>
              <a:rPr lang="en-US"/>
              <a:t>Issue a sustainability report in 2021 and every year thereafter Transparency and Reporting </a:t>
            </a:r>
          </a:p>
          <a:p>
            <a:pPr marL="171450" indent="-171450">
              <a:buFont typeface="Arial" panose="020B0604020202020204" pitchFamily="34" charset="0"/>
              <a:buChar char="•"/>
            </a:pPr>
            <a:r>
              <a:rPr lang="en-US"/>
              <a:t>Continue advocacy for environmental and social issues Environmental and Social Advocacy SDG 12</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52D3F-5A79-8940-A8D4-B37D785A10E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746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US"/>
              <a:t>CO</a:t>
            </a:r>
            <a:r>
              <a:rPr lang="en-US" baseline="-25000"/>
              <a:t>2 </a:t>
            </a:r>
            <a:r>
              <a:rPr lang="en-US" baseline="0"/>
              <a:t>– Carbon dioxide</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a:t>CH</a:t>
            </a:r>
            <a:r>
              <a:rPr lang="en-US" baseline="-25000"/>
              <a:t>4 </a:t>
            </a:r>
            <a:r>
              <a:rPr lang="en-US" baseline="0"/>
              <a:t>– Methane</a:t>
            </a:r>
            <a:endParaRPr lang="en-US" baseline="-25000"/>
          </a:p>
          <a:p>
            <a:pPr marL="0" marR="0" lvl="0" indent="0" algn="l" defTabSz="914400" rtl="0" eaLnBrk="1" fontAlgn="auto" latinLnBrk="0" hangingPunct="1">
              <a:lnSpc>
                <a:spcPct val="100000"/>
              </a:lnSpc>
              <a:spcBef>
                <a:spcPts val="0"/>
              </a:spcBef>
              <a:spcAft>
                <a:spcPts val="800"/>
              </a:spcAft>
              <a:buClrTx/>
              <a:buSzTx/>
              <a:buFontTx/>
              <a:buNone/>
              <a:tabLst/>
              <a:defRPr/>
            </a:pPr>
            <a:r>
              <a:rPr lang="en-US"/>
              <a:t>N</a:t>
            </a:r>
            <a:r>
              <a:rPr lang="en-US" baseline="-25000"/>
              <a:t>2</a:t>
            </a:r>
            <a:r>
              <a:rPr lang="en-US" baseline="0"/>
              <a:t>O – Nitrous oxide (laughing gas)</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a:t>HFC</a:t>
            </a:r>
            <a:r>
              <a:rPr lang="en-US" baseline="-25000"/>
              <a:t>s </a:t>
            </a:r>
            <a:r>
              <a:rPr lang="en-US" baseline="0"/>
              <a:t>– Hydrofluorocarbons (refrigeration units, fire extinguishers, aerosols….)</a:t>
            </a:r>
            <a:endParaRPr lang="en-US" baseline="-25000"/>
          </a:p>
          <a:p>
            <a:pPr marL="0" marR="0" lvl="0" indent="0" algn="l" defTabSz="914400" rtl="0" eaLnBrk="1" fontAlgn="auto" latinLnBrk="0" hangingPunct="1">
              <a:lnSpc>
                <a:spcPct val="100000"/>
              </a:lnSpc>
              <a:spcBef>
                <a:spcPts val="0"/>
              </a:spcBef>
              <a:spcAft>
                <a:spcPts val="800"/>
              </a:spcAft>
              <a:buClrTx/>
              <a:buSzTx/>
              <a:buFontTx/>
              <a:buNone/>
              <a:tabLst/>
              <a:defRPr/>
            </a:pPr>
            <a:r>
              <a:rPr lang="en-US" baseline="0"/>
              <a:t>PFC</a:t>
            </a:r>
            <a:r>
              <a:rPr lang="en-US" baseline="-25000"/>
              <a:t>s </a:t>
            </a:r>
            <a:r>
              <a:rPr lang="en-US" baseline="0"/>
              <a:t>– Perfluorochemicals (heat, oil, water, etc., resistant coatings – think cookware, carpet stain prevention for regular people lives) mess up the endocrine activity, reduce immune function etc..</a:t>
            </a:r>
            <a:endParaRPr lang="en-US" baseline="-25000"/>
          </a:p>
          <a:p>
            <a:pPr marL="0" marR="0" lvl="0" indent="0" algn="l" defTabSz="914400" rtl="0" eaLnBrk="1" fontAlgn="auto" latinLnBrk="0" hangingPunct="1">
              <a:lnSpc>
                <a:spcPct val="100000"/>
              </a:lnSpc>
              <a:spcBef>
                <a:spcPts val="0"/>
              </a:spcBef>
              <a:spcAft>
                <a:spcPts val="800"/>
              </a:spcAft>
              <a:buClrTx/>
              <a:buSzTx/>
              <a:buFontTx/>
              <a:buNone/>
              <a:tabLst/>
              <a:defRPr/>
            </a:pPr>
            <a:r>
              <a:rPr lang="en-US"/>
              <a:t>SF</a:t>
            </a:r>
            <a:r>
              <a:rPr lang="en-US" baseline="-25000"/>
              <a:t>6 </a:t>
            </a:r>
            <a:r>
              <a:rPr lang="en-US" baseline="0"/>
              <a:t>– Sulfur hexafluoride – circuit breakers, arc suppressant , electrical insulator, semiconductor manufacturing, and the production of magnesium. </a:t>
            </a:r>
            <a:r>
              <a:rPr lang="en-US" b="1" u="sng" baseline="0"/>
              <a:t>One of the more potent GHG’s – it only takes a small amount to do significant damage</a:t>
            </a:r>
            <a:r>
              <a:rPr lang="en-US" baseline="0"/>
              <a:t>. Used in the manufacturing as well as maintenance of grid equipment. One mitigation tactic is to regularly check equipment quality for leaks , training on employees how to maintain and service WHILE new options are being discovered. </a:t>
            </a:r>
            <a:endParaRPr lang="en-US" baseline="-25000"/>
          </a:p>
          <a:p>
            <a:pPr rtl="0">
              <a:spcBef>
                <a:spcPts val="0"/>
              </a:spcBef>
              <a:spcAft>
                <a:spcPts val="800"/>
              </a:spcAft>
            </a:pPr>
            <a:endParaRPr lang="en-US" baseline="-25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D78CE-9119-D542-B7B4-2FF15F3B99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92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A1D97-DE10-4407-A3F4-A8A5F3B72A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29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5E03E4-ABB6-4D0A-B865-2F91DF48C1EC}" type="slidenum">
              <a:rPr lang="en-US" smtClean="0"/>
              <a:t>14</a:t>
            </a:fld>
            <a:endParaRPr lang="en-US"/>
          </a:p>
        </p:txBody>
      </p:sp>
    </p:spTree>
    <p:extLst>
      <p:ext uri="{BB962C8B-B14F-4D97-AF65-F5344CB8AC3E}">
        <p14:creationId xmlns:p14="http://schemas.microsoft.com/office/powerpoint/2010/main" val="365315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5E03E4-ABB6-4D0A-B865-2F91DF48C1EC}" type="slidenum">
              <a:rPr lang="en-US" smtClean="0"/>
              <a:t>15</a:t>
            </a:fld>
            <a:endParaRPr lang="en-US"/>
          </a:p>
        </p:txBody>
      </p:sp>
    </p:spTree>
    <p:extLst>
      <p:ext uri="{BB962C8B-B14F-4D97-AF65-F5344CB8AC3E}">
        <p14:creationId xmlns:p14="http://schemas.microsoft.com/office/powerpoint/2010/main" val="4009705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2 Wht">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ADFC1BC-D3E1-1043-50EB-69108748E1F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73224"/>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236466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ue Title + Subtitle">
    <p:spTree>
      <p:nvGrpSpPr>
        <p:cNvPr id="1" name=""/>
        <p:cNvGrpSpPr/>
        <p:nvPr/>
      </p:nvGrpSpPr>
      <p:grpSpPr>
        <a:xfrm>
          <a:off x="0" y="0"/>
          <a:ext cx="0" cy="0"/>
          <a:chOff x="0" y="0"/>
          <a:chExt cx="0" cy="0"/>
        </a:xfrm>
      </p:grpSpPr>
      <p:sp>
        <p:nvSpPr>
          <p:cNvPr id="5" name="Title 1"/>
          <p:cNvSpPr>
            <a:spLocks noGrp="1"/>
          </p:cNvSpPr>
          <p:nvPr>
            <p:ph type="title"/>
          </p:nvPr>
        </p:nvSpPr>
        <p:spPr>
          <a:xfrm>
            <a:off x="1470581" y="166853"/>
            <a:ext cx="9869864" cy="957291"/>
          </a:xfrm>
        </p:spPr>
        <p:txBody>
          <a:bodyPr vert="horz" lIns="0" tIns="45720" rIns="91440" bIns="45720" rtlCol="0" anchor="b" anchorCtr="0">
            <a:noAutofit/>
          </a:bodyPr>
          <a:lstStyle>
            <a:lvl1pPr>
              <a:defRPr lang="en-US" dirty="0"/>
            </a:lvl1pPr>
          </a:lstStyle>
          <a:p>
            <a:pPr lvl="0"/>
            <a:r>
              <a:rPr lang="en-US"/>
              <a:t>Click to edit Master title style</a:t>
            </a:r>
          </a:p>
        </p:txBody>
      </p:sp>
      <p:sp>
        <p:nvSpPr>
          <p:cNvPr id="6"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1470581" y="194286"/>
            <a:ext cx="9869864" cy="446736"/>
          </a:xfrm>
        </p:spPr>
        <p:txBody>
          <a:bodyPr lIns="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sp>
        <p:nvSpPr>
          <p:cNvPr id="4" name="Text Placeholder 3">
            <a:extLst>
              <a:ext uri="{FF2B5EF4-FFF2-40B4-BE49-F238E27FC236}">
                <a16:creationId xmlns:a16="http://schemas.microsoft.com/office/drawing/2014/main" id="{5F65DF98-5E55-4F3B-9BE0-7D813F53363D}"/>
              </a:ext>
            </a:extLst>
          </p:cNvPr>
          <p:cNvSpPr>
            <a:spLocks noGrp="1"/>
          </p:cNvSpPr>
          <p:nvPr>
            <p:ph type="body" sz="quarter" idx="11"/>
          </p:nvPr>
        </p:nvSpPr>
        <p:spPr>
          <a:xfrm>
            <a:off x="1470025" y="1460500"/>
            <a:ext cx="9871075" cy="336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3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32467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Bulle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6396" y="1766177"/>
            <a:ext cx="11130525" cy="434554"/>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1"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Section heading (22) – Delete if not needed </a:t>
            </a:r>
          </a:p>
          <a:p>
            <a:pPr lvl="0"/>
            <a:endParaRPr lang="en-US"/>
          </a:p>
          <a:p>
            <a:pPr lvl="0"/>
            <a:endParaRPr lang="en-US"/>
          </a:p>
        </p:txBody>
      </p:sp>
      <p:sp>
        <p:nvSpPr>
          <p:cNvPr id="23" name="Content Placeholder 2"/>
          <p:cNvSpPr>
            <a:spLocks noGrp="1"/>
          </p:cNvSpPr>
          <p:nvPr>
            <p:ph idx="14" hasCustomPrompt="1"/>
          </p:nvPr>
        </p:nvSpPr>
        <p:spPr>
          <a:xfrm>
            <a:off x="446396" y="2449527"/>
            <a:ext cx="11130525" cy="98319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200" b="0"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Body text (22)</a:t>
            </a:r>
          </a:p>
          <a:p>
            <a:pPr lvl="0"/>
            <a:endParaRPr lang="en-US"/>
          </a:p>
          <a:p>
            <a:pPr lvl="0"/>
            <a:endParaRPr lang="en-US"/>
          </a:p>
        </p:txBody>
      </p:sp>
      <p:sp>
        <p:nvSpPr>
          <p:cNvPr id="26" name="Content Placeholder 2"/>
          <p:cNvSpPr>
            <a:spLocks noGrp="1"/>
          </p:cNvSpPr>
          <p:nvPr>
            <p:ph idx="15" hasCustomPrompt="1"/>
          </p:nvPr>
        </p:nvSpPr>
        <p:spPr>
          <a:xfrm>
            <a:off x="446396" y="3657859"/>
            <a:ext cx="11130525" cy="2251787"/>
          </a:xfrm>
          <a:prstGeom prst="rect">
            <a:avLst/>
          </a:prstGeom>
        </p:spPr>
        <p:txBody>
          <a:bodyPr lIns="0" tIns="0" rIns="0" bIns="0"/>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baseline="0">
                <a:latin typeface="+mj-lt"/>
                <a:ea typeface="Open Sans" panose="020B0606030504020204" pitchFamily="34" charset="0"/>
                <a:cs typeface="Open Sans" panose="020B0606030504020204" pitchFamily="34" charset="0"/>
              </a:defRPr>
            </a:lvl1pPr>
            <a:lvl2pPr marL="457200" indent="0">
              <a:buNone/>
              <a:defRPr>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Bulleted list (22)</a:t>
            </a:r>
          </a:p>
          <a:p>
            <a:pPr lvl="0"/>
            <a:r>
              <a:rPr lang="en-GB"/>
              <a:t>Bulleted list (22)</a:t>
            </a:r>
            <a:endParaRPr lang="en-US"/>
          </a:p>
          <a:p>
            <a:pPr lvl="0"/>
            <a:r>
              <a:rPr lang="en-GB"/>
              <a:t>Bulleted list (22)</a:t>
            </a:r>
            <a:endParaRPr lang="en-US"/>
          </a:p>
          <a:p>
            <a:pPr lvl="0"/>
            <a:endParaRPr lang="en-US"/>
          </a:p>
        </p:txBody>
      </p:sp>
      <p:sp>
        <p:nvSpPr>
          <p:cNvPr id="34" name="Title 1"/>
          <p:cNvSpPr>
            <a:spLocks noGrp="1"/>
          </p:cNvSpPr>
          <p:nvPr>
            <p:ph type="title" hasCustomPrompt="1"/>
          </p:nvPr>
        </p:nvSpPr>
        <p:spPr>
          <a:xfrm>
            <a:off x="464125" y="528365"/>
            <a:ext cx="9333850" cy="445152"/>
          </a:xfrm>
          <a:prstGeom prst="rect">
            <a:avLst/>
          </a:prstGeom>
        </p:spPr>
        <p:txBody>
          <a:bodyPr lIns="0" tIns="0" rIns="0" bIns="0"/>
          <a:lstStyle>
            <a:lvl1pPr>
              <a:defRPr lang="en-US" sz="2800" b="1" kern="1200" baseline="0" dirty="0">
                <a:solidFill>
                  <a:schemeClr val="tx1"/>
                </a:solidFill>
                <a:latin typeface="+mj-lt"/>
                <a:ea typeface="Open Sans" panose="020B0606030504020204" pitchFamily="34" charset="0"/>
                <a:cs typeface="Open Sans" panose="020B0606030504020204" pitchFamily="34" charset="0"/>
              </a:defRPr>
            </a:lvl1pPr>
          </a:lstStyle>
          <a:p>
            <a:r>
              <a:rPr lang="en-GB"/>
              <a:t>SLIDE TITLE (28)</a:t>
            </a:r>
            <a:endParaRPr lang="en-US"/>
          </a:p>
        </p:txBody>
      </p:sp>
      <p:sp>
        <p:nvSpPr>
          <p:cNvPr id="35" name="Text Placeholder 14"/>
          <p:cNvSpPr>
            <a:spLocks noGrp="1"/>
          </p:cNvSpPr>
          <p:nvPr>
            <p:ph type="body" sz="quarter" idx="13" hasCustomPrompt="1"/>
          </p:nvPr>
        </p:nvSpPr>
        <p:spPr>
          <a:xfrm>
            <a:off x="464123" y="1011730"/>
            <a:ext cx="9317775" cy="418346"/>
          </a:xfrm>
          <a:prstGeom prst="rect">
            <a:avLst/>
          </a:prstGeom>
        </p:spPr>
        <p:txBody>
          <a:bodyPr lIns="0" tIns="0" rIns="0" bIns="0"/>
          <a:lstStyle>
            <a:lvl1pPr marL="0" indent="0">
              <a:buNone/>
              <a:defRPr lang="en-US" sz="2200" kern="1200" baseline="0" dirty="0">
                <a:solidFill>
                  <a:schemeClr val="tx1"/>
                </a:solidFill>
                <a:latin typeface="+mj-lt"/>
                <a:ea typeface="Open Sans" panose="020B0606030504020204" pitchFamily="34" charset="0"/>
                <a:cs typeface="Open Sans" panose="020B0606030504020204" pitchFamily="34" charset="0"/>
              </a:defRPr>
            </a:lvl1pPr>
            <a:lvl2pPr marL="4572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lang="en-US"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a:t>Sub-title (22) – Delete if not needed</a:t>
            </a:r>
            <a:endParaRPr lang="en-US"/>
          </a:p>
        </p:txBody>
      </p:sp>
      <p:sp>
        <p:nvSpPr>
          <p:cNvPr id="2" name="Footer Placeholder 1"/>
          <p:cNvSpPr>
            <a:spLocks noGrp="1"/>
          </p:cNvSpPr>
          <p:nvPr>
            <p:ph type="ftr" sz="quarter" idx="16"/>
          </p:nvPr>
        </p:nvSpPr>
        <p:spPr/>
        <p:txBody>
          <a:bodyPr/>
          <a:lstStyle/>
          <a:p>
            <a:r>
              <a:rPr lang="en-US"/>
              <a:t>#CDPSupplyChain | @CDP</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028" y="319722"/>
            <a:ext cx="1968906" cy="847653"/>
          </a:xfrm>
          <a:prstGeom prst="rect">
            <a:avLst/>
          </a:prstGeom>
        </p:spPr>
      </p:pic>
      <p:sp>
        <p:nvSpPr>
          <p:cNvPr id="4" name="Slide Number Placeholder 3"/>
          <p:cNvSpPr>
            <a:spLocks noGrp="1"/>
          </p:cNvSpPr>
          <p:nvPr>
            <p:ph type="sldNum" sz="quarter" idx="17"/>
          </p:nvPr>
        </p:nvSpPr>
        <p:spPr/>
        <p:txBody>
          <a:bodyPr/>
          <a:lstStyle/>
          <a:p>
            <a:fld id="{CA7E3AA6-5088-D944-AC75-93D07D6D345B}" type="slidenum">
              <a:rPr lang="en-US" smtClean="0"/>
              <a:t>‹#›</a:t>
            </a:fld>
            <a:endParaRPr lang="en-US"/>
          </a:p>
        </p:txBody>
      </p:sp>
    </p:spTree>
    <p:extLst>
      <p:ext uri="{BB962C8B-B14F-4D97-AF65-F5344CB8AC3E}">
        <p14:creationId xmlns:p14="http://schemas.microsoft.com/office/powerpoint/2010/main" val="1595300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9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Wht">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ADFC1BC-D3E1-1043-50EB-69108748E1F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73224"/>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27909177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2 W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D20F8-D43B-2E12-F38F-F01F38E25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613165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2 Wht">
    <p:bg>
      <p:bgRef idx="1001">
        <a:schemeClr val="bg1"/>
      </p:bgRef>
    </p:bg>
    <p:spTree>
      <p:nvGrpSpPr>
        <p:cNvPr id="1" name=""/>
        <p:cNvGrpSpPr/>
        <p:nvPr/>
      </p:nvGrpSpPr>
      <p:grpSpPr>
        <a:xfrm>
          <a:off x="0" y="0"/>
          <a:ext cx="0" cy="0"/>
          <a:chOff x="0" y="0"/>
          <a:chExt cx="0" cy="0"/>
        </a:xfrm>
      </p:grpSpPr>
      <p:pic>
        <p:nvPicPr>
          <p:cNvPr id="6" name="Picture 5" descr="A group of people talking&#10;&#10;Description automatically generated with low confidence">
            <a:extLst>
              <a:ext uri="{FF2B5EF4-FFF2-40B4-BE49-F238E27FC236}">
                <a16:creationId xmlns:a16="http://schemas.microsoft.com/office/drawing/2014/main" id="{492820B0-7789-E757-699C-98F0328635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4716752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2 Wht">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C6E67CF-623A-19A6-6AAA-76A24B3701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1643548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2 Wht">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0D5DB3-75ED-6924-244D-B2A3923E3A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968816"/>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378912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383751"/>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2 W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D20F8-D43B-2E12-F38F-F01F38E25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2240730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11503152"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2B4493-6A99-BA42-BEA1-41782F2ED585}"/>
              </a:ext>
            </a:extLst>
          </p:cNvPr>
          <p:cNvSpPr>
            <a:spLocks noGrp="1"/>
          </p:cNvSpPr>
          <p:nvPr>
            <p:ph idx="14"/>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903288"/>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 Pic Lf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6437376" y="228600"/>
            <a:ext cx="5522976"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6437376" y="571500"/>
            <a:ext cx="55229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D245B3D-90B2-9A45-8009-F5623AE61488}"/>
              </a:ext>
            </a:extLst>
          </p:cNvPr>
          <p:cNvSpPr>
            <a:spLocks noGrp="1"/>
          </p:cNvSpPr>
          <p:nvPr>
            <p:ph type="pic" sz="quarter" idx="15"/>
          </p:nvPr>
        </p:nvSpPr>
        <p:spPr>
          <a:xfrm>
            <a:off x="0" y="0"/>
            <a:ext cx="5980176" cy="5375275"/>
          </a:xfrm>
          <a:solidFill>
            <a:schemeClr val="bg2"/>
          </a:solidFill>
        </p:spPr>
        <p:txBody>
          <a:bodyPr anchor="ctr" anchorCtr="0"/>
          <a:lstStyle>
            <a:lvl1pPr algn="ctr">
              <a:spcAft>
                <a:spcPts val="0"/>
              </a:spcAft>
              <a:defRPr sz="1600">
                <a:solidFill>
                  <a:srgbClr val="757575"/>
                </a:solidFill>
              </a:defRPr>
            </a:lvl1pPr>
          </a:lstStyle>
          <a:p>
            <a:r>
              <a:rPr lang="en-US"/>
              <a:t>Click icon to add picture</a:t>
            </a:r>
          </a:p>
        </p:txBody>
      </p:sp>
      <p:sp>
        <p:nvSpPr>
          <p:cNvPr id="9" name="Caption">
            <a:extLst>
              <a:ext uri="{FF2B5EF4-FFF2-40B4-BE49-F238E27FC236}">
                <a16:creationId xmlns:a16="http://schemas.microsoft.com/office/drawing/2014/main" id="{2A2B4493-6A99-BA42-BEA1-41782F2ED585}"/>
              </a:ext>
            </a:extLst>
          </p:cNvPr>
          <p:cNvSpPr>
            <a:spLocks noGrp="1"/>
          </p:cNvSpPr>
          <p:nvPr>
            <p:ph idx="14" hasCustomPrompt="1"/>
          </p:nvPr>
        </p:nvSpPr>
        <p:spPr>
          <a:xfrm>
            <a:off x="457200" y="5519854"/>
            <a:ext cx="5522976" cy="652346"/>
          </a:xfrm>
        </p:spPr>
        <p:txBody>
          <a:bodyPr>
            <a:noAutofit/>
          </a:bodyPr>
          <a:lstStyle>
            <a:lvl1pPr marL="0" indent="0">
              <a:spcAft>
                <a:spcPts val="400"/>
              </a:spcAft>
              <a:buFont typeface="Arial" panose="020B0604020202020204" pitchFamily="34" charset="0"/>
              <a:buNone/>
              <a:tabLst/>
              <a:defRPr sz="1400">
                <a:solidFill>
                  <a:srgbClr val="757575"/>
                </a:solidFill>
              </a:defRPr>
            </a:lvl1pPr>
            <a:lvl2pPr marL="0" indent="0">
              <a:spcAft>
                <a:spcPts val="400"/>
              </a:spcAft>
              <a:buNone/>
              <a:tabLst/>
              <a:defRPr sz="1400">
                <a:solidFill>
                  <a:srgbClr val="757575"/>
                </a:solidFill>
              </a:defRPr>
            </a:lvl2pPr>
            <a:lvl3pPr marL="0" indent="0">
              <a:spcAft>
                <a:spcPts val="400"/>
              </a:spcAft>
              <a:buNone/>
              <a:tabLst/>
              <a:defRPr sz="1400">
                <a:solidFill>
                  <a:srgbClr val="757575"/>
                </a:solidFill>
              </a:defRPr>
            </a:lvl3pPr>
            <a:lvl4pPr marL="0" indent="0">
              <a:spcAft>
                <a:spcPts val="400"/>
              </a:spcAft>
              <a:buNone/>
              <a:tabLst/>
              <a:defRPr sz="1400">
                <a:solidFill>
                  <a:srgbClr val="757575"/>
                </a:solidFill>
              </a:defRPr>
            </a:lvl4pPr>
            <a:lvl5pPr marL="0" indent="0">
              <a:spcAft>
                <a:spcPts val="400"/>
              </a:spcAft>
              <a:buNone/>
              <a:tabLst/>
              <a:defRPr sz="1400">
                <a:solidFill>
                  <a:srgbClr val="757575"/>
                </a:solidFill>
              </a:defRPr>
            </a:lvl5pPr>
          </a:lstStyle>
          <a:p>
            <a:pPr lvl="0"/>
            <a:r>
              <a:rPr lang="en-US"/>
              <a:t>[Caption]</a:t>
            </a:r>
          </a:p>
        </p:txBody>
      </p:sp>
    </p:spTree>
    <p:extLst>
      <p:ext uri="{BB962C8B-B14F-4D97-AF65-F5344CB8AC3E}">
        <p14:creationId xmlns:p14="http://schemas.microsoft.com/office/powerpoint/2010/main" val="2203625128"/>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Info Security Wht">
    <p:spTree>
      <p:nvGrpSpPr>
        <p:cNvPr id="1" name=""/>
        <p:cNvGrpSpPr/>
        <p:nvPr/>
      </p:nvGrpSpPr>
      <p:grpSpPr>
        <a:xfrm>
          <a:off x="0" y="0"/>
          <a:ext cx="0" cy="0"/>
          <a:chOff x="0" y="0"/>
          <a:chExt cx="0" cy="0"/>
        </a:xfrm>
      </p:grpSpPr>
      <p:pic>
        <p:nvPicPr>
          <p:cNvPr id="4" name="Logo" descr="Corning">
            <a:extLst>
              <a:ext uri="{FF2B5EF4-FFF2-40B4-BE49-F238E27FC236}">
                <a16:creationId xmlns:a16="http://schemas.microsoft.com/office/drawing/2014/main" id="{6CF0FA79-46CB-1048-2B8B-B9961C063145}"/>
              </a:ext>
            </a:extLst>
          </p:cNvPr>
          <p:cNvPicPr>
            <a:picLocks noChangeAspect="1"/>
          </p:cNvPicPr>
          <p:nvPr userDrawn="1"/>
        </p:nvPicPr>
        <p:blipFill>
          <a:blip r:embed="rId2"/>
          <a:stretch>
            <a:fillRect/>
          </a:stretch>
        </p:blipFill>
        <p:spPr>
          <a:xfrm>
            <a:off x="457200" y="6507790"/>
            <a:ext cx="914400" cy="134416"/>
          </a:xfrm>
          <a:prstGeom prst="rect">
            <a:avLst/>
          </a:prstGeom>
          <a:noFill/>
        </p:spPr>
      </p:pic>
      <p:sp>
        <p:nvSpPr>
          <p:cNvPr id="9" name="Freeform 8">
            <a:extLst>
              <a:ext uri="{FF2B5EF4-FFF2-40B4-BE49-F238E27FC236}">
                <a16:creationId xmlns:a16="http://schemas.microsoft.com/office/drawing/2014/main" id="{7F9B1CB1-8C87-684F-BBD7-4C8473336068}"/>
              </a:ext>
              <a:ext uri="{C183D7F6-B498-43B3-948B-1728B52AA6E4}">
                <adec:decorative xmlns:adec="http://schemas.microsoft.com/office/drawing/2017/decorative" val="1"/>
              </a:ext>
            </a:extLst>
          </p:cNvPr>
          <p:cNvSpPr/>
          <p:nvPr userDrawn="1"/>
        </p:nvSpPr>
        <p:spPr bwMode="hidden">
          <a:xfrm rot="16200000" flipH="1">
            <a:off x="6096000" y="762000"/>
            <a:ext cx="6858000" cy="5334000"/>
          </a:xfrm>
          <a:custGeom>
            <a:avLst/>
            <a:gdLst>
              <a:gd name="connsiteX0" fmla="*/ 5334000 w 6858000"/>
              <a:gd name="connsiteY0" fmla="*/ 3771900 h 5334000"/>
              <a:gd name="connsiteX1" fmla="*/ 5334000 w 6858000"/>
              <a:gd name="connsiteY1" fmla="*/ 5334000 h 5334000"/>
              <a:gd name="connsiteX2" fmla="*/ 6858000 w 6858000"/>
              <a:gd name="connsiteY2" fmla="*/ 5334000 h 5334000"/>
              <a:gd name="connsiteX3" fmla="*/ 5334000 w 6858000"/>
              <a:gd name="connsiteY3" fmla="*/ 0 h 5334000"/>
              <a:gd name="connsiteX4" fmla="*/ 5334000 w 6858000"/>
              <a:gd name="connsiteY4" fmla="*/ 1562100 h 5334000"/>
              <a:gd name="connsiteX5" fmla="*/ 6858000 w 6858000"/>
              <a:gd name="connsiteY5" fmla="*/ 0 h 5334000"/>
              <a:gd name="connsiteX6" fmla="*/ 0 w 6858000"/>
              <a:gd name="connsiteY6" fmla="*/ 5334000 h 5334000"/>
              <a:gd name="connsiteX7" fmla="*/ 5334000 w 6858000"/>
              <a:gd name="connsiteY7" fmla="*/ 5334000 h 5334000"/>
              <a:gd name="connsiteX8" fmla="*/ 2667000 w 6858000"/>
              <a:gd name="connsiteY8" fmla="*/ 2667000 h 5334000"/>
              <a:gd name="connsiteX9" fmla="*/ 0 w 6858000"/>
              <a:gd name="connsiteY9" fmla="*/ 0 h 5334000"/>
              <a:gd name="connsiteX10" fmla="*/ 2667000 w 6858000"/>
              <a:gd name="connsiteY10" fmla="*/ 2667000 h 5334000"/>
              <a:gd name="connsiteX11" fmla="*/ 5334000 w 6858000"/>
              <a:gd name="connsiteY11" fmla="*/ 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5334000">
                <a:moveTo>
                  <a:pt x="5334000" y="3771900"/>
                </a:moveTo>
                <a:lnTo>
                  <a:pt x="5334000" y="5334000"/>
                </a:lnTo>
                <a:lnTo>
                  <a:pt x="6858000" y="5334000"/>
                </a:lnTo>
                <a:close/>
                <a:moveTo>
                  <a:pt x="5334000" y="0"/>
                </a:moveTo>
                <a:lnTo>
                  <a:pt x="5334000" y="1562100"/>
                </a:lnTo>
                <a:lnTo>
                  <a:pt x="6858000" y="0"/>
                </a:lnTo>
                <a:close/>
                <a:moveTo>
                  <a:pt x="0" y="5334000"/>
                </a:moveTo>
                <a:lnTo>
                  <a:pt x="5334000" y="5334000"/>
                </a:lnTo>
                <a:lnTo>
                  <a:pt x="2667000" y="2667000"/>
                </a:lnTo>
                <a:close/>
                <a:moveTo>
                  <a:pt x="0" y="0"/>
                </a:moveTo>
                <a:lnTo>
                  <a:pt x="2667000" y="2667000"/>
                </a:lnTo>
                <a:lnTo>
                  <a:pt x="5334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59801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9801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064613"/>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pos="4056">
          <p15:clr>
            <a:srgbClr val="FBAE40"/>
          </p15:clr>
        </p15:guide>
        <p15:guide id="6" orient="horz" pos="38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Two Content">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599207DE-776F-4F85-AE04-F76E8FE6F2D6}"/>
              </a:ext>
            </a:extLst>
          </p:cNvPr>
          <p:cNvSpPr>
            <a:spLocks noGrp="1"/>
          </p:cNvSpPr>
          <p:nvPr>
            <p:ph sz="quarter" idx="10"/>
          </p:nvPr>
        </p:nvSpPr>
        <p:spPr>
          <a:xfrm>
            <a:off x="304801"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2115C3C8-D38F-45A7-9D30-030310533E6C}"/>
              </a:ext>
            </a:extLst>
          </p:cNvPr>
          <p:cNvSpPr>
            <a:spLocks noGrp="1"/>
          </p:cNvSpPr>
          <p:nvPr>
            <p:ph sz="quarter" idx="13"/>
          </p:nvPr>
        </p:nvSpPr>
        <p:spPr>
          <a:xfrm>
            <a:off x="6220038"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00CA51F-553F-48B5-852B-4362CFC3BF03}"/>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523726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ite Background - Title Only">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326C2F2-D253-6D43-BB58-88DDAEEC9BAE}"/>
              </a:ext>
            </a:extLst>
          </p:cNvPr>
          <p:cNvSpPr>
            <a:spLocks noGrp="1"/>
          </p:cNvSpPr>
          <p:nvPr>
            <p:ph type="sldNum" sz="quarter" idx="10"/>
          </p:nvPr>
        </p:nvSpPr>
        <p:spPr>
          <a:xfrm>
            <a:off x="9358748" y="6356352"/>
            <a:ext cx="2494587" cy="365125"/>
          </a:xfrm>
          <a:prstGeom prst="rect">
            <a:avLst/>
          </a:prstGeom>
        </p:spPr>
        <p:txBody>
          <a:bodyPr/>
          <a:lstStyle/>
          <a:p>
            <a:fld id="{7C6B7BC5-B982-4288-96CD-A91D02B0A434}" type="slidenum">
              <a:rPr lang="en-US" smtClean="0"/>
              <a:pPr/>
              <a:t>‹#›</a:t>
            </a:fld>
            <a:endParaRPr lang="en-US"/>
          </a:p>
        </p:txBody>
      </p:sp>
      <p:sp>
        <p:nvSpPr>
          <p:cNvPr id="7" name="Title 1">
            <a:extLst>
              <a:ext uri="{FF2B5EF4-FFF2-40B4-BE49-F238E27FC236}">
                <a16:creationId xmlns:a16="http://schemas.microsoft.com/office/drawing/2014/main" id="{FCE2DBC1-940F-7B4A-AEE1-3FA9A0A84858}"/>
              </a:ext>
            </a:extLst>
          </p:cNvPr>
          <p:cNvSpPr>
            <a:spLocks noGrp="1"/>
          </p:cNvSpPr>
          <p:nvPr>
            <p:ph type="title"/>
          </p:nvPr>
        </p:nvSpPr>
        <p:spPr>
          <a:xfrm>
            <a:off x="838200" y="365127"/>
            <a:ext cx="10515600" cy="768216"/>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284925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987EA-C3E1-855A-9EDD-6FAE9025B95E}"/>
              </a:ext>
            </a:extLst>
          </p:cNvPr>
          <p:cNvSpPr>
            <a:spLocks noGrp="1"/>
          </p:cNvSpPr>
          <p:nvPr>
            <p:ph type="sldNum" sz="quarter" idx="10"/>
          </p:nvPr>
        </p:nvSpPr>
        <p:spPr/>
        <p:txBody>
          <a:bodyPr/>
          <a:lstStyle/>
          <a:p>
            <a:fld id="{9FBBB179-F8D5-C345-885D-36A3B3A51673}" type="slidenum">
              <a:rPr lang="en-US" smtClean="0"/>
              <a:pPr/>
              <a:t>‹#›</a:t>
            </a:fld>
            <a:endParaRPr lang="en-US"/>
          </a:p>
        </p:txBody>
      </p:sp>
    </p:spTree>
    <p:extLst>
      <p:ext uri="{BB962C8B-B14F-4D97-AF65-F5344CB8AC3E}">
        <p14:creationId xmlns:p14="http://schemas.microsoft.com/office/powerpoint/2010/main" val="3902636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021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393A38-7AEC-4FF2-B7BC-D0EB5EF8CBB5}"/>
              </a:ext>
            </a:extLst>
          </p:cNvPr>
          <p:cNvSpPr>
            <a:spLocks noGrp="1"/>
          </p:cNvSpPr>
          <p:nvPr>
            <p:ph sz="quarter" idx="10"/>
          </p:nvPr>
        </p:nvSpPr>
        <p:spPr>
          <a:xfrm>
            <a:off x="304800" y="1215095"/>
            <a:ext cx="11582400"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4FB68783-E217-459C-86BB-95EC011894E3}"/>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141276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Two Content">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599207DE-776F-4F85-AE04-F76E8FE6F2D6}"/>
              </a:ext>
            </a:extLst>
          </p:cNvPr>
          <p:cNvSpPr>
            <a:spLocks noGrp="1"/>
          </p:cNvSpPr>
          <p:nvPr>
            <p:ph sz="quarter" idx="10"/>
          </p:nvPr>
        </p:nvSpPr>
        <p:spPr>
          <a:xfrm>
            <a:off x="304801"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2115C3C8-D38F-45A7-9D30-030310533E6C}"/>
              </a:ext>
            </a:extLst>
          </p:cNvPr>
          <p:cNvSpPr>
            <a:spLocks noGrp="1"/>
          </p:cNvSpPr>
          <p:nvPr>
            <p:ph sz="quarter" idx="13"/>
          </p:nvPr>
        </p:nvSpPr>
        <p:spPr>
          <a:xfrm>
            <a:off x="6220038" y="1215095"/>
            <a:ext cx="5666684"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00CA51F-553F-48B5-852B-4362CFC3BF03}"/>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03907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6154"/>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17920" y="1216154"/>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p:nvPr>
        </p:nvSpPr>
        <p:spPr>
          <a:xfrm>
            <a:off x="304800" y="3760320"/>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17920" y="3760320"/>
            <a:ext cx="5669280" cy="2521797"/>
          </a:xfrm>
          <a:prstGeom prst="rect">
            <a:avLst/>
          </a:prstGeom>
        </p:spPr>
        <p:txBody>
          <a:bodyPr/>
          <a:lstStyle>
            <a:lvl1pPr>
              <a:buClr>
                <a:schemeClr val="accent1"/>
              </a:buClr>
              <a:defRPr sz="2667"/>
            </a:lvl1pPr>
            <a:lvl2pPr>
              <a:buClr>
                <a:schemeClr val="accent1"/>
              </a:buClr>
              <a:defRPr sz="2400"/>
            </a:lvl2pPr>
            <a:lvl3pPr>
              <a:buClr>
                <a:schemeClr val="accent1"/>
              </a:buClr>
              <a:defRPr sz="2133"/>
            </a:lvl3pPr>
            <a:lvl4pPr>
              <a:buClr>
                <a:schemeClr val="accent1"/>
              </a:buClr>
              <a:defRPr sz="2133"/>
            </a:lvl4pPr>
            <a:lvl5pPr>
              <a:buClr>
                <a:srgbClr val="00599F"/>
              </a:buCl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7CEB997A-926F-484E-8B5A-71A4AA81E6D2}"/>
              </a:ext>
            </a:extLst>
          </p:cNvPr>
          <p:cNvSpPr>
            <a:spLocks noGrp="1"/>
          </p:cNvSpPr>
          <p:nvPr>
            <p:ph type="title"/>
          </p:nvPr>
        </p:nvSpPr>
        <p:spPr>
          <a:xfrm>
            <a:off x="304800" y="121920"/>
            <a:ext cx="11582400" cy="9144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0941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2 Wht">
    <p:bg>
      <p:bgRef idx="1001">
        <a:schemeClr val="bg1"/>
      </p:bgRef>
    </p:bg>
    <p:spTree>
      <p:nvGrpSpPr>
        <p:cNvPr id="1" name=""/>
        <p:cNvGrpSpPr/>
        <p:nvPr/>
      </p:nvGrpSpPr>
      <p:grpSpPr>
        <a:xfrm>
          <a:off x="0" y="0"/>
          <a:ext cx="0" cy="0"/>
          <a:chOff x="0" y="0"/>
          <a:chExt cx="0" cy="0"/>
        </a:xfrm>
      </p:grpSpPr>
      <p:pic>
        <p:nvPicPr>
          <p:cNvPr id="6" name="Picture 5" descr="A group of people talking&#10;&#10;Description automatically generated with low confidence">
            <a:extLst>
              <a:ext uri="{FF2B5EF4-FFF2-40B4-BE49-F238E27FC236}">
                <a16:creationId xmlns:a16="http://schemas.microsoft.com/office/drawing/2014/main" id="{492820B0-7789-E757-699C-98F0328635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2478746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B251B-F2EE-4D21-847D-71B4C810BAE8}"/>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104607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Content +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E2455-C5CF-4B6A-8611-24F542EA045D}"/>
              </a:ext>
            </a:extLst>
          </p:cNvPr>
          <p:cNvSpPr>
            <a:spLocks noGrp="1"/>
          </p:cNvSpPr>
          <p:nvPr>
            <p:ph type="title"/>
          </p:nvPr>
        </p:nvSpPr>
        <p:spPr/>
        <p:txBody>
          <a:bodyPr/>
          <a:lstStyle>
            <a:lvl1pPr>
              <a:defRPr/>
            </a:lvl1pPr>
          </a:lstStyle>
          <a:p>
            <a:r>
              <a:rPr lang="en-US"/>
              <a:t>Click to edit Master title style</a:t>
            </a:r>
          </a:p>
        </p:txBody>
      </p:sp>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a:t>Click to add subtitle</a:t>
            </a:r>
          </a:p>
        </p:txBody>
      </p:sp>
      <p:sp>
        <p:nvSpPr>
          <p:cNvPr id="6" name="Content Placeholder 5">
            <a:extLst>
              <a:ext uri="{FF2B5EF4-FFF2-40B4-BE49-F238E27FC236}">
                <a16:creationId xmlns:a16="http://schemas.microsoft.com/office/drawing/2014/main" id="{12390E99-6BA8-4B5B-BA28-9B5C480FEAB5}"/>
              </a:ext>
            </a:extLst>
          </p:cNvPr>
          <p:cNvSpPr>
            <a:spLocks noGrp="1"/>
          </p:cNvSpPr>
          <p:nvPr>
            <p:ph sz="quarter" idx="11"/>
          </p:nvPr>
        </p:nvSpPr>
        <p:spPr>
          <a:xfrm>
            <a:off x="304800" y="1215095"/>
            <a:ext cx="11582400" cy="505968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993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5C0-FC05-4D5B-8DD6-50B1D6115CF9}"/>
              </a:ext>
            </a:extLst>
          </p:cNvPr>
          <p:cNvSpPr>
            <a:spLocks noGrp="1"/>
          </p:cNvSpPr>
          <p:nvPr>
            <p:ph type="title"/>
          </p:nvPr>
        </p:nvSpPr>
        <p:spPr>
          <a:xfrm>
            <a:off x="304800" y="121920"/>
            <a:ext cx="11582400" cy="914400"/>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304800" y="1215189"/>
            <a:ext cx="5669280" cy="5063979"/>
          </a:xfrm>
          <a:prstGeom prst="rect">
            <a:avLst/>
          </a:prstGeom>
        </p:spPr>
        <p:txBody>
          <a:bodyPr vert="horz" lIns="91440" tIns="45720" rIns="91440" bIns="45720" rtlCol="0">
            <a:noAutofit/>
          </a:bodyPr>
          <a:lstStyle>
            <a:lvl1pPr>
              <a:spcBef>
                <a:spcPts val="800"/>
              </a:spcBef>
              <a:defRPr lang="en-US" dirty="0" smtClean="0"/>
            </a:lvl1pPr>
            <a:lvl2pPr>
              <a:spcBef>
                <a:spcPts val="800"/>
              </a:spcBef>
              <a:defRPr lang="en-US" dirty="0" smtClean="0"/>
            </a:lvl2pPr>
            <a:lvl3pPr>
              <a:spcBef>
                <a:spcPts val="800"/>
              </a:spcBef>
              <a:defRPr lang="en-US" dirty="0" smtClean="0"/>
            </a:lvl3pPr>
            <a:lvl4pPr>
              <a:spcBef>
                <a:spcPts val="800"/>
              </a:spcBef>
              <a:defRPr lang="en-US" dirty="0" smtClean="0"/>
            </a:lvl4pPr>
            <a:lvl5pPr>
              <a:spcBef>
                <a:spcPts val="800"/>
              </a:spcBef>
              <a:defRPr/>
            </a:lvl5pPr>
            <a:lvl6pPr>
              <a:spcBef>
                <a:spcPts val="800"/>
              </a:spcBef>
              <a:defRPr/>
            </a:lvl6pPr>
            <a:lvl7pPr>
              <a:spcBef>
                <a:spcPts val="800"/>
              </a:spcBef>
              <a:defRPr/>
            </a:lvl7pPr>
            <a:lvl8pPr>
              <a:spcBef>
                <a:spcPts val="800"/>
              </a:spcBef>
              <a:defRPr/>
            </a:lvl8pPr>
            <a:lvl9pPr>
              <a:spcBef>
                <a:spcPts val="800"/>
              </a:spcBef>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1215189"/>
            <a:ext cx="5669280" cy="5063979"/>
          </a:xfrm>
          <a:prstGeom prst="rect">
            <a:avLst/>
          </a:prstGeom>
        </p:spPr>
        <p:txBody>
          <a:bodyPr vert="horz" lIns="91440" tIns="45720" rIns="91440" bIns="45720" rtlCol="0">
            <a:noAutofit/>
          </a:bodyPr>
          <a:lstStyle>
            <a:lvl1pPr>
              <a:spcBef>
                <a:spcPts val="800"/>
              </a:spcBef>
              <a:defRPr lang="en-US" dirty="0" smtClean="0"/>
            </a:lvl1pPr>
            <a:lvl2pPr>
              <a:spcBef>
                <a:spcPts val="800"/>
              </a:spcBef>
              <a:defRPr lang="en-US" dirty="0" smtClean="0"/>
            </a:lvl2pPr>
            <a:lvl3pPr>
              <a:spcBef>
                <a:spcPts val="800"/>
              </a:spcBef>
              <a:defRPr lang="en-US" dirty="0" smtClean="0"/>
            </a:lvl3pPr>
            <a:lvl4pPr>
              <a:spcBef>
                <a:spcPts val="800"/>
              </a:spcBef>
              <a:defRPr lang="en-US" dirty="0" smtClean="0"/>
            </a:lvl4pPr>
            <a:lvl5pPr>
              <a:spcBef>
                <a:spcPts val="800"/>
              </a:spcBef>
              <a:defRPr/>
            </a:lvl5pPr>
            <a:lvl6pPr>
              <a:spcBef>
                <a:spcPts val="800"/>
              </a:spcBef>
              <a:defRPr/>
            </a:lvl6pPr>
            <a:lvl7pPr>
              <a:spcBef>
                <a:spcPts val="800"/>
              </a:spcBef>
              <a:defRPr/>
            </a:lvl7pPr>
            <a:lvl8pPr>
              <a:spcBef>
                <a:spcPts val="800"/>
              </a:spcBef>
              <a:defRPr/>
            </a:lvl8pPr>
            <a:lvl9pPr>
              <a:spcBef>
                <a:spcPts val="800"/>
              </a:spcBef>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a:t>Click to add subtitle</a:t>
            </a:r>
          </a:p>
        </p:txBody>
      </p:sp>
    </p:spTree>
    <p:extLst>
      <p:ext uri="{BB962C8B-B14F-4D97-AF65-F5344CB8AC3E}">
        <p14:creationId xmlns:p14="http://schemas.microsoft.com/office/powerpoint/2010/main" val="1713538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1D26-EF5D-4446-8149-663DBD578C4F}"/>
              </a:ext>
            </a:extLst>
          </p:cNvPr>
          <p:cNvSpPr>
            <a:spLocks noGrp="1"/>
          </p:cNvSpPr>
          <p:nvPr>
            <p:ph type="title"/>
          </p:nvPr>
        </p:nvSpPr>
        <p:spPr/>
        <p:txBody>
          <a:bodyPr/>
          <a:lstStyle>
            <a:lvl1pPr>
              <a:defRPr/>
            </a:lvl1pPr>
          </a:lstStyle>
          <a:p>
            <a:r>
              <a:rPr lang="en-US"/>
              <a:t>Click to edit Master title style</a:t>
            </a:r>
          </a:p>
        </p:txBody>
      </p:sp>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1920"/>
            <a:ext cx="11582400" cy="426720"/>
          </a:xfrm>
          <a:prstGeom prst="rect">
            <a:avLst/>
          </a:prstGeom>
        </p:spPr>
        <p:txBody>
          <a:bodyPr lIns="91440" tIns="45720" rIns="91440" bIns="45720" anchor="b" anchorCtr="0"/>
          <a:lstStyle>
            <a:lvl1pPr marL="0" indent="0">
              <a:buFontTx/>
              <a:buNone/>
              <a:defRPr sz="2667">
                <a:solidFill>
                  <a:schemeClr val="accent1"/>
                </a:solidFill>
                <a:latin typeface="+mj-lt"/>
              </a:defRPr>
            </a:lvl1pPr>
          </a:lstStyle>
          <a:p>
            <a:pPr lvl="0"/>
            <a:r>
              <a:rPr lang="en-US"/>
              <a:t>Click to add subtitle</a:t>
            </a:r>
          </a:p>
        </p:txBody>
      </p:sp>
    </p:spTree>
    <p:extLst>
      <p:ext uri="{BB962C8B-B14F-4D97-AF65-F5344CB8AC3E}">
        <p14:creationId xmlns:p14="http://schemas.microsoft.com/office/powerpoint/2010/main" val="2184611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919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1730549"/>
            <a:ext cx="7924800" cy="1682241"/>
          </a:xfrm>
        </p:spPr>
        <p:txBody>
          <a:bodyPr wrap="square" lIns="91440" anchor="b">
            <a:noAutofit/>
          </a:bodyPr>
          <a:lstStyle>
            <a:lvl1pPr algn="l">
              <a:lnSpc>
                <a:spcPct val="90000"/>
              </a:lnSpc>
              <a:defRPr sz="2933" b="1" cap="none">
                <a:solidFill>
                  <a:schemeClr val="tx1"/>
                </a:solidFill>
              </a:defRPr>
            </a:lvl1pPr>
          </a:lstStyle>
          <a:p>
            <a:r>
              <a:rPr lang="en-US"/>
              <a:t>Click to edit Master title style</a:t>
            </a:r>
          </a:p>
        </p:txBody>
      </p:sp>
      <p:sp>
        <p:nvSpPr>
          <p:cNvPr id="3" name="Text Placeholder 2"/>
          <p:cNvSpPr>
            <a:spLocks noGrp="1"/>
          </p:cNvSpPr>
          <p:nvPr userDrawn="1">
            <p:ph type="body" idx="1" hasCustomPrompt="1"/>
          </p:nvPr>
        </p:nvSpPr>
        <p:spPr>
          <a:xfrm>
            <a:off x="609600" y="3463293"/>
            <a:ext cx="7924800" cy="2083377"/>
          </a:xfrm>
          <a:prstGeom prst="rect">
            <a:avLst/>
          </a:prstGeom>
        </p:spPr>
        <p:txBody>
          <a:bodyPr wrap="square" lIns="91440" anchor="t">
            <a:noAutofit/>
          </a:bodyPr>
          <a:lstStyle>
            <a:lvl1pPr marL="0" indent="0">
              <a:buNone/>
              <a:defRPr sz="2400" cap="none">
                <a:solidFill>
                  <a:schemeClr val="tx1"/>
                </a:solidFill>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2959491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Centered">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133600" y="1730536"/>
            <a:ext cx="7924800" cy="1682241"/>
          </a:xfrm>
        </p:spPr>
        <p:txBody>
          <a:bodyPr wrap="square" anchor="b">
            <a:noAutofit/>
          </a:bodyPr>
          <a:lstStyle>
            <a:lvl1pPr algn="ctr">
              <a:lnSpc>
                <a:spcPct val="90000"/>
              </a:lnSpc>
              <a:defRPr sz="2933" b="1" cap="none">
                <a:solidFill>
                  <a:schemeClr val="tx1"/>
                </a:solidFill>
              </a:defRPr>
            </a:lvl1pPr>
          </a:lstStyle>
          <a:p>
            <a:r>
              <a:rPr lang="en-US"/>
              <a:t>Click to edit Master title style</a:t>
            </a:r>
          </a:p>
        </p:txBody>
      </p:sp>
      <p:sp>
        <p:nvSpPr>
          <p:cNvPr id="3" name="Text Placeholder 2"/>
          <p:cNvSpPr>
            <a:spLocks noGrp="1"/>
          </p:cNvSpPr>
          <p:nvPr userDrawn="1">
            <p:ph type="body" idx="1" hasCustomPrompt="1"/>
          </p:nvPr>
        </p:nvSpPr>
        <p:spPr>
          <a:xfrm>
            <a:off x="2133600" y="3463280"/>
            <a:ext cx="7924800" cy="2083377"/>
          </a:xfrm>
          <a:prstGeom prst="rect">
            <a:avLst/>
          </a:prstGeom>
        </p:spPr>
        <p:txBody>
          <a:bodyPr wrap="square" lIns="91440" anchor="t">
            <a:noAutofit/>
          </a:bodyPr>
          <a:lstStyle>
            <a:lvl1pPr marL="0" indent="0" algn="ctr">
              <a:buNone/>
              <a:defRPr sz="2400" cap="none">
                <a:solidFill>
                  <a:schemeClr val="tx1"/>
                </a:solidFill>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2022418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E58CF2-B7B4-4850-9555-69BF2105FE87}"/>
              </a:ext>
            </a:extLst>
          </p:cNvPr>
          <p:cNvPicPr>
            <a:picLocks noChangeAspect="1"/>
          </p:cNvPicPr>
          <p:nvPr userDrawn="1"/>
        </p:nvPicPr>
        <p:blipFill>
          <a:blip r:embed="rId2"/>
          <a:stretch>
            <a:fillRect/>
          </a:stretch>
        </p:blipFill>
        <p:spPr>
          <a:xfrm>
            <a:off x="0" y="-3046"/>
            <a:ext cx="12192000" cy="6864095"/>
          </a:xfrm>
          <a:prstGeom prst="rect">
            <a:avLst/>
          </a:prstGeom>
        </p:spPr>
      </p:pic>
      <p:sp>
        <p:nvSpPr>
          <p:cNvPr id="2" name="Title 1"/>
          <p:cNvSpPr>
            <a:spLocks noGrp="1"/>
          </p:cNvSpPr>
          <p:nvPr>
            <p:ph type="ctrTitle"/>
          </p:nvPr>
        </p:nvSpPr>
        <p:spPr bwMode="gray">
          <a:xfrm>
            <a:off x="2972560" y="9753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933">
                <a:solidFill>
                  <a:schemeClr val="bg1"/>
                </a:solidFill>
              </a:defRPr>
            </a:lvl1pPr>
          </a:lstStyle>
          <a:p>
            <a:pPr lvl="0" algn="l" fontAlgn="base">
              <a:spcAft>
                <a:spcPct val="0"/>
              </a:spcAft>
            </a:pPr>
            <a:r>
              <a:rPr lang="en-US"/>
              <a:t>Click to edit Master title style</a:t>
            </a:r>
          </a:p>
        </p:txBody>
      </p:sp>
      <p:sp>
        <p:nvSpPr>
          <p:cNvPr id="3" name="Subtitle 2"/>
          <p:cNvSpPr>
            <a:spLocks noGrp="1"/>
          </p:cNvSpPr>
          <p:nvPr>
            <p:ph type="subTitle" idx="1" hasCustomPrompt="1"/>
          </p:nvPr>
        </p:nvSpPr>
        <p:spPr bwMode="gray">
          <a:xfrm>
            <a:off x="2972560" y="3169920"/>
            <a:ext cx="8463536" cy="313139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ct val="0"/>
              </a:spcBef>
              <a:spcAft>
                <a:spcPts val="267"/>
              </a:spcAft>
              <a:buClr>
                <a:srgbClr val="6AADE4"/>
              </a:buClr>
              <a:buFontTx/>
              <a:buNone/>
              <a:defRPr lang="en-US" sz="2400" baseline="0">
                <a:solidFill>
                  <a:schemeClr val="bg1"/>
                </a:solidFill>
              </a:defRPr>
            </a:lvl1pPr>
          </a:lstStyle>
          <a:p>
            <a:pPr marL="0" lvl="0" indent="0" fontAlgn="base">
              <a:spcBef>
                <a:spcPct val="0"/>
              </a:spcBef>
              <a:spcAft>
                <a:spcPct val="0"/>
              </a:spcAft>
              <a:buClr>
                <a:srgbClr val="6AADE4"/>
              </a:buClr>
              <a:buFontTx/>
              <a:buNone/>
            </a:pPr>
            <a:r>
              <a:rPr lang="en-US"/>
              <a:t>Click to edit Speaker Name/Title/Date</a:t>
            </a:r>
          </a:p>
        </p:txBody>
      </p:sp>
    </p:spTree>
    <p:extLst>
      <p:ext uri="{BB962C8B-B14F-4D97-AF65-F5344CB8AC3E}">
        <p14:creationId xmlns:p14="http://schemas.microsoft.com/office/powerpoint/2010/main" val="245588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ue Logo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D91DFD-8415-445D-84F1-50C7EAD50222}"/>
              </a:ext>
            </a:extLst>
          </p:cNvPr>
          <p:cNvPicPr>
            <a:picLocks noChangeAspect="1"/>
          </p:cNvPicPr>
          <p:nvPr userDrawn="1"/>
        </p:nvPicPr>
        <p:blipFill>
          <a:blip r:embed="rId2"/>
          <a:stretch>
            <a:fillRect/>
          </a:stretch>
        </p:blipFill>
        <p:spPr>
          <a:xfrm>
            <a:off x="926592" y="524256"/>
            <a:ext cx="1255776" cy="5826485"/>
          </a:xfrm>
          <a:prstGeom prst="rect">
            <a:avLst/>
          </a:prstGeom>
        </p:spPr>
      </p:pic>
      <p:sp>
        <p:nvSpPr>
          <p:cNvPr id="6" name="Title 1">
            <a:extLst>
              <a:ext uri="{FF2B5EF4-FFF2-40B4-BE49-F238E27FC236}">
                <a16:creationId xmlns:a16="http://schemas.microsoft.com/office/drawing/2014/main" id="{80D0D53F-4F5A-43D8-B64A-7EC00C23BCB1}"/>
              </a:ext>
            </a:extLst>
          </p:cNvPr>
          <p:cNvSpPr>
            <a:spLocks noGrp="1"/>
          </p:cNvSpPr>
          <p:nvPr>
            <p:ph type="ctrTitle"/>
          </p:nvPr>
        </p:nvSpPr>
        <p:spPr bwMode="gray">
          <a:xfrm>
            <a:off x="2972560" y="9753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933">
                <a:solidFill>
                  <a:schemeClr val="tx1"/>
                </a:solidFill>
              </a:defRPr>
            </a:lvl1pPr>
          </a:lstStyle>
          <a:p>
            <a:pPr lvl="0" algn="l" fontAlgn="base">
              <a:spcAft>
                <a:spcPct val="0"/>
              </a:spcAft>
            </a:pPr>
            <a:r>
              <a:rPr lang="en-US"/>
              <a:t>Click to edit Master title style</a:t>
            </a:r>
          </a:p>
        </p:txBody>
      </p:sp>
      <p:sp>
        <p:nvSpPr>
          <p:cNvPr id="7" name="Subtitle 2">
            <a:extLst>
              <a:ext uri="{FF2B5EF4-FFF2-40B4-BE49-F238E27FC236}">
                <a16:creationId xmlns:a16="http://schemas.microsoft.com/office/drawing/2014/main" id="{10834602-0A30-4418-827C-33D637A1295A}"/>
              </a:ext>
            </a:extLst>
          </p:cNvPr>
          <p:cNvSpPr>
            <a:spLocks noGrp="1"/>
          </p:cNvSpPr>
          <p:nvPr>
            <p:ph type="subTitle" idx="1" hasCustomPrompt="1"/>
          </p:nvPr>
        </p:nvSpPr>
        <p:spPr bwMode="gray">
          <a:xfrm>
            <a:off x="2972560" y="3169920"/>
            <a:ext cx="8463536" cy="313139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ct val="0"/>
              </a:spcBef>
              <a:spcAft>
                <a:spcPts val="267"/>
              </a:spcAft>
              <a:buClr>
                <a:srgbClr val="6AADE4"/>
              </a:buClr>
              <a:buFontTx/>
              <a:buNone/>
              <a:defRPr lang="en-US" sz="2400" baseline="0">
                <a:solidFill>
                  <a:schemeClr val="tx1"/>
                </a:solidFill>
              </a:defRPr>
            </a:lvl1pPr>
          </a:lstStyle>
          <a:p>
            <a:pPr marL="0" lvl="0" indent="0" fontAlgn="base">
              <a:spcBef>
                <a:spcPct val="0"/>
              </a:spcBef>
              <a:spcAft>
                <a:spcPct val="0"/>
              </a:spcAft>
              <a:buClr>
                <a:srgbClr val="6AADE4"/>
              </a:buClr>
              <a:buFontTx/>
              <a:buNone/>
            </a:pPr>
            <a:r>
              <a:rPr lang="en-US"/>
              <a:t>Click to edit Speaker Name/Title/Date</a:t>
            </a:r>
          </a:p>
        </p:txBody>
      </p:sp>
    </p:spTree>
    <p:extLst>
      <p:ext uri="{BB962C8B-B14F-4D97-AF65-F5344CB8AC3E}">
        <p14:creationId xmlns:p14="http://schemas.microsoft.com/office/powerpoint/2010/main" val="4146117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Information Securit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974848" y="632180"/>
            <a:ext cx="5920797"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3200">
                <a:solidFill>
                  <a:schemeClr val="tx1"/>
                </a:solidFill>
              </a:defRPr>
            </a:lvl1pPr>
          </a:lstStyle>
          <a:p>
            <a:pPr lvl="0" algn="l" fontAlgn="base">
              <a:spcAft>
                <a:spcPct val="0"/>
              </a:spcAft>
            </a:pPr>
            <a:r>
              <a:rPr lang="en-US"/>
              <a:t>Information Security</a:t>
            </a:r>
          </a:p>
        </p:txBody>
      </p:sp>
      <p:sp>
        <p:nvSpPr>
          <p:cNvPr id="3" name="Subtitle 2"/>
          <p:cNvSpPr>
            <a:spLocks noGrp="1"/>
          </p:cNvSpPr>
          <p:nvPr>
            <p:ph type="subTitle" idx="1" hasCustomPrompt="1"/>
          </p:nvPr>
        </p:nvSpPr>
        <p:spPr bwMode="gray">
          <a:xfrm>
            <a:off x="2974845" y="2826740"/>
            <a:ext cx="8832637" cy="1828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ts val="2933"/>
              </a:lnSpc>
              <a:spcBef>
                <a:spcPts val="267"/>
              </a:spcBef>
              <a:buFontTx/>
              <a:buNone/>
              <a:defRPr lang="en-US" sz="2133" spc="-27" baseline="0" dirty="0"/>
            </a:lvl1pPr>
          </a:lstStyle>
          <a:p>
            <a:r>
              <a:rPr lang="en-US"/>
              <a:t>This presentation contains Corning Restricted information and is intended solely for those with a need to know. It may not be distributed, in whole or part, in any form by any means, or by any person or organization without authorization from Corning Incorporated.</a:t>
            </a:r>
          </a:p>
        </p:txBody>
      </p:sp>
      <p:pic>
        <p:nvPicPr>
          <p:cNvPr id="7" name="Picture 6">
            <a:extLst>
              <a:ext uri="{FF2B5EF4-FFF2-40B4-BE49-F238E27FC236}">
                <a16:creationId xmlns:a16="http://schemas.microsoft.com/office/drawing/2014/main" id="{D4CA495A-DA25-4011-9AA6-0AB9136A54A4}"/>
              </a:ext>
            </a:extLst>
          </p:cNvPr>
          <p:cNvPicPr>
            <a:picLocks noChangeAspect="1"/>
          </p:cNvPicPr>
          <p:nvPr userDrawn="1"/>
        </p:nvPicPr>
        <p:blipFill>
          <a:blip r:embed="rId2"/>
          <a:stretch>
            <a:fillRect/>
          </a:stretch>
        </p:blipFill>
        <p:spPr>
          <a:xfrm>
            <a:off x="926592" y="524256"/>
            <a:ext cx="1255776" cy="5826485"/>
          </a:xfrm>
          <a:prstGeom prst="rect">
            <a:avLst/>
          </a:prstGeom>
        </p:spPr>
      </p:pic>
      <p:pic>
        <p:nvPicPr>
          <p:cNvPr id="6" name="Picture 5">
            <a:extLst>
              <a:ext uri="{FF2B5EF4-FFF2-40B4-BE49-F238E27FC236}">
                <a16:creationId xmlns:a16="http://schemas.microsoft.com/office/drawing/2014/main" id="{AA48D5F1-4203-4A35-9B2D-5CEEBADF67A1}"/>
              </a:ext>
            </a:extLst>
          </p:cNvPr>
          <p:cNvPicPr>
            <a:picLocks noChangeAspect="1"/>
          </p:cNvPicPr>
          <p:nvPr userDrawn="1"/>
        </p:nvPicPr>
        <p:blipFill>
          <a:blip r:embed="rId3"/>
          <a:stretch>
            <a:fillRect/>
          </a:stretch>
        </p:blipFill>
        <p:spPr>
          <a:xfrm>
            <a:off x="6812861" y="4864768"/>
            <a:ext cx="4994623" cy="914400"/>
          </a:xfrm>
          <a:prstGeom prst="rect">
            <a:avLst/>
          </a:prstGeom>
        </p:spPr>
      </p:pic>
    </p:spTree>
    <p:extLst>
      <p:ext uri="{BB962C8B-B14F-4D97-AF65-F5344CB8AC3E}">
        <p14:creationId xmlns:p14="http://schemas.microsoft.com/office/powerpoint/2010/main" val="376140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2 Wht">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C6E67CF-623A-19A6-6AAA-76A24B3701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tx2"/>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tx2"/>
                </a:solidFill>
              </a:defRPr>
            </a:lvl1pPr>
          </a:lstStyle>
          <a:p>
            <a:pPr lvl="0"/>
            <a:r>
              <a:rPr lang="en-US"/>
              <a:t>[Date]</a:t>
            </a:r>
          </a:p>
        </p:txBody>
      </p:sp>
    </p:spTree>
    <p:extLst>
      <p:ext uri="{BB962C8B-B14F-4D97-AF65-F5344CB8AC3E}">
        <p14:creationId xmlns:p14="http://schemas.microsoft.com/office/powerpoint/2010/main" val="1992562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ue Closing">
    <p:bg bwMode="gray">
      <p:bgPr>
        <a:solidFill>
          <a:srgbClr val="00529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35E7F-87EF-4CF8-83F9-4C82DF072385}"/>
              </a:ext>
            </a:extLst>
          </p:cNvPr>
          <p:cNvPicPr>
            <a:picLocks noChangeAspect="1"/>
          </p:cNvPicPr>
          <p:nvPr userDrawn="1"/>
        </p:nvPicPr>
        <p:blipFill>
          <a:blip r:embed="rId2"/>
          <a:stretch>
            <a:fillRect/>
          </a:stretch>
        </p:blipFill>
        <p:spPr>
          <a:xfrm>
            <a:off x="2301314" y="2611137"/>
            <a:ext cx="7589375" cy="1635729"/>
          </a:xfrm>
          <a:prstGeom prst="rect">
            <a:avLst/>
          </a:prstGeom>
        </p:spPr>
      </p:pic>
    </p:spTree>
    <p:extLst>
      <p:ext uri="{BB962C8B-B14F-4D97-AF65-F5344CB8AC3E}">
        <p14:creationId xmlns:p14="http://schemas.microsoft.com/office/powerpoint/2010/main" val="918347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ue Logo 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0746E-F91F-4247-B213-F2DEAC21BD04}"/>
              </a:ext>
            </a:extLst>
          </p:cNvPr>
          <p:cNvPicPr>
            <a:picLocks noChangeAspect="1"/>
          </p:cNvPicPr>
          <p:nvPr userDrawn="1"/>
        </p:nvPicPr>
        <p:blipFill>
          <a:blip r:embed="rId2"/>
          <a:stretch>
            <a:fillRect/>
          </a:stretch>
        </p:blipFill>
        <p:spPr>
          <a:xfrm>
            <a:off x="2301314" y="2611137"/>
            <a:ext cx="7589375" cy="1635729"/>
          </a:xfrm>
          <a:prstGeom prst="rect">
            <a:avLst/>
          </a:prstGeom>
        </p:spPr>
      </p:pic>
    </p:spTree>
    <p:extLst>
      <p:ext uri="{BB962C8B-B14F-4D97-AF65-F5344CB8AC3E}">
        <p14:creationId xmlns:p14="http://schemas.microsoft.com/office/powerpoint/2010/main" val="3216226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u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7CEBAF-BDA2-418C-9ED4-9FF975F8CF3C}"/>
              </a:ext>
            </a:extLst>
          </p:cNvPr>
          <p:cNvSpPr>
            <a:spLocks noGrp="1"/>
          </p:cNvSpPr>
          <p:nvPr>
            <p:ph sz="quarter" idx="10"/>
          </p:nvPr>
        </p:nvSpPr>
        <p:spPr>
          <a:xfrm>
            <a:off x="571500" y="1143000"/>
            <a:ext cx="11049000" cy="51577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3F6EE50-CC1A-430E-AC5E-1CAC5DE6EFFC}"/>
              </a:ext>
            </a:extLst>
          </p:cNvPr>
          <p:cNvSpPr>
            <a:spLocks noGrp="1"/>
          </p:cNvSpPr>
          <p:nvPr>
            <p:ph type="title"/>
          </p:nvPr>
        </p:nvSpPr>
        <p:spPr>
          <a:xfrm>
            <a:off x="571500" y="273967"/>
            <a:ext cx="11049000" cy="685800"/>
          </a:xfrm>
        </p:spPr>
        <p:txBody>
          <a:bodyPr/>
          <a:lstStyle>
            <a:lvl1pPr>
              <a:defRPr/>
            </a:lvl1pPr>
          </a:lstStyle>
          <a:p>
            <a:r>
              <a:rPr lang="en-US"/>
              <a:t>Click to edit Master title style</a:t>
            </a:r>
          </a:p>
        </p:txBody>
      </p:sp>
      <p:pic>
        <p:nvPicPr>
          <p:cNvPr id="6" name="Picture 5">
            <a:extLst>
              <a:ext uri="{FF2B5EF4-FFF2-40B4-BE49-F238E27FC236}">
                <a16:creationId xmlns:a16="http://schemas.microsoft.com/office/drawing/2014/main" id="{A7032D2D-828A-4193-82A6-C49816A8F479}"/>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1633282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ue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1"/>
            <a:ext cx="5669280" cy="5386387"/>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914401"/>
            <a:ext cx="5669280" cy="5386387"/>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A254351-518C-44E9-AD38-E02F28869B10}"/>
              </a:ext>
            </a:extLst>
          </p:cNvPr>
          <p:cNvSpPr>
            <a:spLocks noGrp="1"/>
          </p:cNvSpPr>
          <p:nvPr>
            <p:ph type="title"/>
          </p:nvPr>
        </p:nvSpPr>
        <p:spPr/>
        <p:txBody>
          <a:bodyPr/>
          <a:lstStyle>
            <a:lvl1pPr>
              <a:defRPr/>
            </a:lvl1pPr>
          </a:lstStyle>
          <a:p>
            <a:r>
              <a:rPr lang="en-US"/>
              <a:t>Click to edit Master title style</a:t>
            </a:r>
          </a:p>
        </p:txBody>
      </p:sp>
      <p:pic>
        <p:nvPicPr>
          <p:cNvPr id="5" name="Picture 4">
            <a:extLst>
              <a:ext uri="{FF2B5EF4-FFF2-40B4-BE49-F238E27FC236}">
                <a16:creationId xmlns:a16="http://schemas.microsoft.com/office/drawing/2014/main" id="{563EFFB6-8C0A-4815-82CB-2276CAF034BB}"/>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2344620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ue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4" name="Content Placeholder 3"/>
          <p:cNvSpPr>
            <a:spLocks noGrp="1"/>
          </p:cNvSpPr>
          <p:nvPr>
            <p:ph sz="half" idx="2"/>
          </p:nvPr>
        </p:nvSpPr>
        <p:spPr>
          <a:xfrm>
            <a:off x="6217920" y="9144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5" name="Content Placeholder 2"/>
          <p:cNvSpPr>
            <a:spLocks noGrp="1"/>
          </p:cNvSpPr>
          <p:nvPr>
            <p:ph sz="half" idx="10"/>
          </p:nvPr>
        </p:nvSpPr>
        <p:spPr>
          <a:xfrm>
            <a:off x="304800" y="36576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6" name="Content Placeholder 3"/>
          <p:cNvSpPr>
            <a:spLocks noGrp="1"/>
          </p:cNvSpPr>
          <p:nvPr>
            <p:ph sz="half" idx="11"/>
          </p:nvPr>
        </p:nvSpPr>
        <p:spPr>
          <a:xfrm>
            <a:off x="6217920" y="3657601"/>
            <a:ext cx="5669280" cy="2634225"/>
          </a:xfrm>
        </p:spPr>
        <p:txBody>
          <a:bodyPr/>
          <a:lstStyle>
            <a:lvl1pPr marL="2286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2000"/>
            </a:lvl1pPr>
            <a:lvl2pPr marL="4572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800"/>
            </a:lvl2pPr>
            <a:lvl3pPr marL="6858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600"/>
            </a:lvl3pPr>
            <a:lvl4pPr marL="914400" marR="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sz="1400"/>
            </a:lvl4pPr>
            <a:lvl5pPr>
              <a:buClr>
                <a:srgbClr val="00599F"/>
              </a:buClr>
              <a:defRPr sz="1400"/>
            </a:lvl5pPr>
            <a:lvl6pPr>
              <a:defRPr sz="1400"/>
            </a:lvl6pPr>
            <a:lvl7pPr>
              <a:defRPr sz="1400"/>
            </a:lvl7pPr>
            <a:lvl8pPr>
              <a:defRPr sz="1400"/>
            </a:lvl8pPr>
            <a:lvl9pPr>
              <a:defRPr sz="1400"/>
            </a:lvl9pPr>
          </a:lstStyle>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228600" marR="0" lvl="1"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228600" marR="0" lvl="2"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228600" marR="0" lvl="3"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p:txBody>
      </p:sp>
      <p:sp>
        <p:nvSpPr>
          <p:cNvPr id="9" name="Title 8">
            <a:extLst>
              <a:ext uri="{FF2B5EF4-FFF2-40B4-BE49-F238E27FC236}">
                <a16:creationId xmlns:a16="http://schemas.microsoft.com/office/drawing/2014/main" id="{D841234E-A402-4CE5-B5D0-2C4479E5741B}"/>
              </a:ext>
            </a:extLst>
          </p:cNvPr>
          <p:cNvSpPr>
            <a:spLocks noGrp="1"/>
          </p:cNvSpPr>
          <p:nvPr>
            <p:ph type="title"/>
          </p:nvPr>
        </p:nvSpPr>
        <p:spPr>
          <a:xfrm>
            <a:off x="304800" y="91440"/>
            <a:ext cx="11582400" cy="685800"/>
          </a:xfrm>
        </p:spPr>
        <p:txBody>
          <a:bodyPr/>
          <a:lstStyle>
            <a:lvl1pPr>
              <a:defRPr/>
            </a:lvl1pPr>
          </a:lstStyle>
          <a:p>
            <a:r>
              <a:rPr lang="en-US"/>
              <a:t>Click to edit Master title style</a:t>
            </a:r>
          </a:p>
        </p:txBody>
      </p:sp>
      <p:pic>
        <p:nvPicPr>
          <p:cNvPr id="7" name="Picture 6">
            <a:extLst>
              <a:ext uri="{FF2B5EF4-FFF2-40B4-BE49-F238E27FC236}">
                <a16:creationId xmlns:a16="http://schemas.microsoft.com/office/drawing/2014/main" id="{D3614086-C2CA-437A-B5D5-7952B439DA90}"/>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2003988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u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pic>
        <p:nvPicPr>
          <p:cNvPr id="3" name="Picture 2">
            <a:extLst>
              <a:ext uri="{FF2B5EF4-FFF2-40B4-BE49-F238E27FC236}">
                <a16:creationId xmlns:a16="http://schemas.microsoft.com/office/drawing/2014/main" id="{E673D719-72DA-4C82-9924-53B04AA5E608}"/>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877787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Content +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18872"/>
            <a:ext cx="11582400" cy="320040"/>
          </a:xfrm>
        </p:spPr>
        <p:txBody>
          <a:bodyPr lIns="9144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sp>
        <p:nvSpPr>
          <p:cNvPr id="6" name="Content Placeholder 5">
            <a:extLst>
              <a:ext uri="{FF2B5EF4-FFF2-40B4-BE49-F238E27FC236}">
                <a16:creationId xmlns:a16="http://schemas.microsoft.com/office/drawing/2014/main" id="{D8C2680B-321F-47F3-A06A-C04A64E06362}"/>
              </a:ext>
            </a:extLst>
          </p:cNvPr>
          <p:cNvSpPr>
            <a:spLocks noGrp="1"/>
          </p:cNvSpPr>
          <p:nvPr>
            <p:ph sz="quarter" idx="11"/>
          </p:nvPr>
        </p:nvSpPr>
        <p:spPr>
          <a:xfrm>
            <a:off x="304800" y="914400"/>
            <a:ext cx="11582400" cy="53863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1D1046DB-8BC2-4557-9EE0-3FF7A018C05C}"/>
              </a:ext>
            </a:extLst>
          </p:cNvPr>
          <p:cNvSpPr>
            <a:spLocks noGrp="1"/>
          </p:cNvSpPr>
          <p:nvPr>
            <p:ph type="title"/>
          </p:nvPr>
        </p:nvSpPr>
        <p:spPr>
          <a:xfrm>
            <a:off x="304800" y="91440"/>
            <a:ext cx="11582400" cy="685800"/>
          </a:xfrm>
        </p:spPr>
        <p:txBody>
          <a:bodyPr/>
          <a:lstStyle/>
          <a:p>
            <a:r>
              <a:rPr lang="en-US"/>
              <a:t>Click to edit Master title style</a:t>
            </a:r>
          </a:p>
        </p:txBody>
      </p:sp>
      <p:pic>
        <p:nvPicPr>
          <p:cNvPr id="7" name="Picture 6">
            <a:extLst>
              <a:ext uri="{FF2B5EF4-FFF2-40B4-BE49-F238E27FC236}">
                <a16:creationId xmlns:a16="http://schemas.microsoft.com/office/drawing/2014/main" id="{E42F2177-6D8F-47A7-996B-41BA30092D52}"/>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442292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Two Content +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1"/>
            <a:ext cx="5669280" cy="5386386"/>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8E88456-CDC7-4CDE-AF31-8E4F9C7163F9}"/>
              </a:ext>
            </a:extLst>
          </p:cNvPr>
          <p:cNvSpPr>
            <a:spLocks noGrp="1"/>
          </p:cNvSpPr>
          <p:nvPr>
            <p:ph idx="11"/>
          </p:nvPr>
        </p:nvSpPr>
        <p:spPr>
          <a:xfrm>
            <a:off x="6217920" y="914401"/>
            <a:ext cx="5669280" cy="5386386"/>
          </a:xfrm>
        </p:spPr>
        <p:txBody>
          <a:bodyPr vert="horz" lIns="91440" tIns="45720" rIns="91440" bIns="45720" rtlCol="0">
            <a:noAutofit/>
          </a:bodyPr>
          <a:lstStyle>
            <a:lvl1pPr>
              <a:spcBef>
                <a:spcPts val="600"/>
              </a:spcBef>
              <a:defRPr lang="en-US" dirty="0" smtClean="0"/>
            </a:lvl1pPr>
            <a:lvl2pPr>
              <a:spcBef>
                <a:spcPts val="600"/>
              </a:spcBef>
              <a:defRPr lang="en-US" dirty="0" smtClean="0"/>
            </a:lvl2pPr>
            <a:lvl3pPr>
              <a:spcBef>
                <a:spcPts val="600"/>
              </a:spcBef>
              <a:defRPr lang="en-US" dirty="0" smtClean="0"/>
            </a:lvl3pPr>
            <a:lvl4pPr>
              <a:spcBef>
                <a:spcPts val="600"/>
              </a:spcBef>
              <a:defRPr lang="en-US" dirty="0" smtClean="0"/>
            </a:lvl4pPr>
            <a:lvl5pPr>
              <a:spcBef>
                <a:spcPts val="600"/>
              </a:spcBef>
              <a:defRPr/>
            </a:lvl5pPr>
            <a:lvl6pPr>
              <a:spcBef>
                <a:spcPts val="600"/>
              </a:spcBef>
              <a:defRPr/>
            </a:lvl6pPr>
            <a:lvl7pPr>
              <a:spcBef>
                <a:spcPts val="600"/>
              </a:spcBef>
              <a:defRPr/>
            </a:lvl7pPr>
            <a:lvl8pPr>
              <a:spcBef>
                <a:spcPts val="600"/>
              </a:spcBef>
              <a:defRPr/>
            </a:lvl8pPr>
            <a:lvl9pPr>
              <a:spcBef>
                <a:spcPts val="600"/>
              </a:spcBef>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04800" y="91440"/>
            <a:ext cx="11582400" cy="685800"/>
          </a:xfrm>
        </p:spPr>
        <p:txBody>
          <a:bodyPr vert="horz" lIns="91440" tIns="45720" rIns="91440" bIns="45720" rtlCol="0" anchor="b" anchorCtr="0">
            <a:noAutofit/>
          </a:bodyPr>
          <a:lstStyle>
            <a:lvl1pPr>
              <a:defRPr lang="en-US" dirty="0"/>
            </a:lvl1pPr>
          </a:lstStyle>
          <a:p>
            <a:pPr lvl="0"/>
            <a:r>
              <a:rPr lang="en-US"/>
              <a:t>Click to edit Master title style</a:t>
            </a:r>
          </a:p>
        </p:txBody>
      </p:sp>
      <p:sp>
        <p:nvSpPr>
          <p:cNvPr id="9"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304800" y="120812"/>
            <a:ext cx="11582400" cy="320040"/>
          </a:xfrm>
        </p:spPr>
        <p:txBody>
          <a:bodyPr lIns="9144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pic>
        <p:nvPicPr>
          <p:cNvPr id="7" name="Picture 6">
            <a:extLst>
              <a:ext uri="{FF2B5EF4-FFF2-40B4-BE49-F238E27FC236}">
                <a16:creationId xmlns:a16="http://schemas.microsoft.com/office/drawing/2014/main" id="{C89047A8-77AB-410A-BE5F-5A7C54DAC570}"/>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1804744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Title +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2FD7D-9D17-46D4-8EE0-A805134B9F17}"/>
              </a:ext>
            </a:extLst>
          </p:cNvPr>
          <p:cNvSpPr/>
          <p:nvPr userDrawn="1"/>
        </p:nvSpPr>
        <p:spPr>
          <a:xfrm>
            <a:off x="0" y="0"/>
            <a:ext cx="117835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470581" y="166853"/>
            <a:ext cx="9869864" cy="957291"/>
          </a:xfrm>
        </p:spPr>
        <p:txBody>
          <a:bodyPr vert="horz" lIns="0" tIns="45720" rIns="91440" bIns="45720" rtlCol="0" anchor="b" anchorCtr="0">
            <a:noAutofit/>
          </a:bodyPr>
          <a:lstStyle>
            <a:lvl1pPr>
              <a:defRPr lang="en-US" dirty="0"/>
            </a:lvl1pPr>
          </a:lstStyle>
          <a:p>
            <a:pPr lvl="0"/>
            <a:r>
              <a:rPr lang="en-US"/>
              <a:t>Click to edit Master title style</a:t>
            </a:r>
          </a:p>
        </p:txBody>
      </p:sp>
      <p:sp>
        <p:nvSpPr>
          <p:cNvPr id="6" name="Text Placeholder 4">
            <a:extLst>
              <a:ext uri="{FF2B5EF4-FFF2-40B4-BE49-F238E27FC236}">
                <a16:creationId xmlns:a16="http://schemas.microsoft.com/office/drawing/2014/main" id="{28E65116-C1DE-4146-ABBC-C89B896AE320}"/>
              </a:ext>
            </a:extLst>
          </p:cNvPr>
          <p:cNvSpPr>
            <a:spLocks noGrp="1"/>
          </p:cNvSpPr>
          <p:nvPr>
            <p:ph type="body" sz="quarter" idx="10" hasCustomPrompt="1"/>
          </p:nvPr>
        </p:nvSpPr>
        <p:spPr>
          <a:xfrm>
            <a:off x="1470581" y="194286"/>
            <a:ext cx="9869864" cy="446736"/>
          </a:xfrm>
        </p:spPr>
        <p:txBody>
          <a:bodyPr lIns="0" tIns="45720" rIns="91440" bIns="45720" anchor="b" anchorCtr="0"/>
          <a:lstStyle>
            <a:lvl1pPr marL="0" indent="0">
              <a:buFontTx/>
              <a:buNone/>
              <a:defRPr sz="2000">
                <a:solidFill>
                  <a:schemeClr val="accent1"/>
                </a:solidFill>
                <a:latin typeface="+mj-lt"/>
              </a:defRPr>
            </a:lvl1pPr>
          </a:lstStyle>
          <a:p>
            <a:pPr lvl="0"/>
            <a:r>
              <a:rPr lang="en-US"/>
              <a:t>Click to add subtitle</a:t>
            </a:r>
          </a:p>
        </p:txBody>
      </p:sp>
      <p:pic>
        <p:nvPicPr>
          <p:cNvPr id="7" name="Picture 6">
            <a:extLst>
              <a:ext uri="{FF2B5EF4-FFF2-40B4-BE49-F238E27FC236}">
                <a16:creationId xmlns:a16="http://schemas.microsoft.com/office/drawing/2014/main" id="{8C97CA1A-6AF3-44E9-84F6-2E227EF78014}"/>
              </a:ext>
            </a:extLst>
          </p:cNvPr>
          <p:cNvPicPr>
            <a:picLocks noChangeAspect="1"/>
          </p:cNvPicPr>
          <p:nvPr userDrawn="1"/>
        </p:nvPicPr>
        <p:blipFill>
          <a:blip r:embed="rId2"/>
          <a:stretch>
            <a:fillRect/>
          </a:stretch>
        </p:blipFill>
        <p:spPr>
          <a:xfrm>
            <a:off x="106016" y="6391372"/>
            <a:ext cx="958265" cy="206533"/>
          </a:xfrm>
          <a:prstGeom prst="rect">
            <a:avLst/>
          </a:prstGeom>
        </p:spPr>
      </p:pic>
      <p:sp>
        <p:nvSpPr>
          <p:cNvPr id="4" name="Text Placeholder 3">
            <a:extLst>
              <a:ext uri="{FF2B5EF4-FFF2-40B4-BE49-F238E27FC236}">
                <a16:creationId xmlns:a16="http://schemas.microsoft.com/office/drawing/2014/main" id="{5F65DF98-5E55-4F3B-9BE0-7D813F53363D}"/>
              </a:ext>
            </a:extLst>
          </p:cNvPr>
          <p:cNvSpPr>
            <a:spLocks noGrp="1"/>
          </p:cNvSpPr>
          <p:nvPr>
            <p:ph type="body" sz="quarter" idx="11"/>
          </p:nvPr>
        </p:nvSpPr>
        <p:spPr>
          <a:xfrm>
            <a:off x="1470025" y="1460500"/>
            <a:ext cx="9871075" cy="336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514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C72B0A-93E1-4881-96FC-F9FDCFACE296}"/>
              </a:ext>
            </a:extLst>
          </p:cNvPr>
          <p:cNvPicPr>
            <a:picLocks noChangeAspect="1"/>
          </p:cNvPicPr>
          <p:nvPr userDrawn="1"/>
        </p:nvPicPr>
        <p:blipFill>
          <a:blip r:embed="rId2"/>
          <a:stretch>
            <a:fillRect/>
          </a:stretch>
        </p:blipFill>
        <p:spPr>
          <a:xfrm>
            <a:off x="226184" y="6437948"/>
            <a:ext cx="1420333" cy="328228"/>
          </a:xfrm>
          <a:prstGeom prst="rect">
            <a:avLst/>
          </a:prstGeom>
        </p:spPr>
      </p:pic>
    </p:spTree>
    <p:extLst>
      <p:ext uri="{BB962C8B-B14F-4D97-AF65-F5344CB8AC3E}">
        <p14:creationId xmlns:p14="http://schemas.microsoft.com/office/powerpoint/2010/main" val="392482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2 Wht">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40D5DB3-75ED-6924-244D-B2A3923E3A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968816"/>
          </a:xfrm>
          <a:prstGeom prst="rect">
            <a:avLst/>
          </a:prstGeom>
        </p:spPr>
      </p:pic>
      <p:pic>
        <p:nvPicPr>
          <p:cNvPr id="17" name="Logo" descr="Corning">
            <a:extLst>
              <a:ext uri="{FF2B5EF4-FFF2-40B4-BE49-F238E27FC236}">
                <a16:creationId xmlns:a16="http://schemas.microsoft.com/office/drawing/2014/main" id="{B89D8963-F9AF-6F49-8892-5B613C85FE4B}"/>
              </a:ext>
            </a:extLst>
          </p:cNvPr>
          <p:cNvPicPr>
            <a:picLocks noChangeAspect="1"/>
          </p:cNvPicPr>
          <p:nvPr userDrawn="1"/>
        </p:nvPicPr>
        <p:blipFill>
          <a:blip r:embed="rId3" cstate="hqprint">
            <a:biLevel thresh="25000"/>
            <a:extLst>
              <a:ext uri="{28A0092B-C50C-407E-A947-70E740481C1C}">
                <a14:useLocalDpi xmlns:a14="http://schemas.microsoft.com/office/drawing/2010/main"/>
              </a:ext>
            </a:extLst>
          </a:blip>
          <a:stretch>
            <a:fillRect/>
          </a:stretch>
        </p:blipFill>
        <p:spPr>
          <a:xfrm>
            <a:off x="457200" y="6134194"/>
            <a:ext cx="1554480" cy="228506"/>
          </a:xfrm>
          <a:prstGeom prst="rect">
            <a:avLst/>
          </a:prstGeom>
        </p:spPr>
      </p:pic>
      <p:sp>
        <p:nvSpPr>
          <p:cNvPr id="2" name="Title 1">
            <a:extLst>
              <a:ext uri="{FF2B5EF4-FFF2-40B4-BE49-F238E27FC236}">
                <a16:creationId xmlns:a16="http://schemas.microsoft.com/office/drawing/2014/main" id="{6F6CED1F-DE97-604A-AA5A-D4D7A150C9AF}"/>
              </a:ext>
            </a:extLst>
          </p:cNvPr>
          <p:cNvSpPr>
            <a:spLocks noGrp="1"/>
          </p:cNvSpPr>
          <p:nvPr>
            <p:ph type="ctrTitle"/>
          </p:nvPr>
        </p:nvSpPr>
        <p:spPr>
          <a:xfrm>
            <a:off x="457200" y="2228850"/>
            <a:ext cx="8970264" cy="1949450"/>
          </a:xfrm>
        </p:spPr>
        <p:txBody>
          <a:bodyPr anchor="t" anchorCtr="0">
            <a:noAutofit/>
          </a:bodyPr>
          <a:lstStyle>
            <a:lvl1pPr algn="l">
              <a:lnSpc>
                <a:spcPct val="85000"/>
              </a:lnSpc>
              <a:defRPr sz="4800">
                <a:solidFill>
                  <a:schemeClr val="bg1"/>
                </a:solidFill>
              </a:defRPr>
            </a:lvl1pPr>
          </a:lstStyle>
          <a:p>
            <a:r>
              <a:rPr lang="en-US"/>
              <a:t>Click to edit Master title style</a:t>
            </a:r>
          </a:p>
        </p:txBody>
      </p:sp>
      <p:sp>
        <p:nvSpPr>
          <p:cNvPr id="3" name="Subtitle">
            <a:extLst>
              <a:ext uri="{FF2B5EF4-FFF2-40B4-BE49-F238E27FC236}">
                <a16:creationId xmlns:a16="http://schemas.microsoft.com/office/drawing/2014/main" id="{7699A951-123B-5644-B859-7BF61C6F7EB7}"/>
              </a:ext>
            </a:extLst>
          </p:cNvPr>
          <p:cNvSpPr>
            <a:spLocks noGrp="1"/>
          </p:cNvSpPr>
          <p:nvPr>
            <p:ph type="subTitle" idx="1" hasCustomPrompt="1"/>
          </p:nvPr>
        </p:nvSpPr>
        <p:spPr>
          <a:xfrm>
            <a:off x="457200" y="4243388"/>
            <a:ext cx="8970264" cy="976312"/>
          </a:xfrm>
        </p:spPr>
        <p:txBody>
          <a:bodyPr>
            <a:noAutofit/>
          </a:bodyPr>
          <a:lstStyle>
            <a:lvl1pPr marL="0" indent="0" algn="l">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br>
              <a:rPr lang="en-US"/>
            </a:br>
            <a:r>
              <a:rPr lang="en-US"/>
              <a:t>Presenter Title</a:t>
            </a:r>
            <a:br>
              <a:rPr lang="en-US"/>
            </a:br>
            <a:r>
              <a:rPr lang="en-US"/>
              <a:t>Business Unit]</a:t>
            </a:r>
          </a:p>
        </p:txBody>
      </p:sp>
      <p:sp>
        <p:nvSpPr>
          <p:cNvPr id="12" name="Date">
            <a:extLst>
              <a:ext uri="{FF2B5EF4-FFF2-40B4-BE49-F238E27FC236}">
                <a16:creationId xmlns:a16="http://schemas.microsoft.com/office/drawing/2014/main" id="{65F9F479-9247-954B-AFE4-05CD981DEA32}"/>
              </a:ext>
            </a:extLst>
          </p:cNvPr>
          <p:cNvSpPr>
            <a:spLocks noGrp="1"/>
          </p:cNvSpPr>
          <p:nvPr>
            <p:ph type="body" sz="quarter" idx="10" hasCustomPrompt="1"/>
          </p:nvPr>
        </p:nvSpPr>
        <p:spPr>
          <a:xfrm>
            <a:off x="457200" y="5295900"/>
            <a:ext cx="3529584" cy="600075"/>
          </a:xfrm>
        </p:spPr>
        <p:txBody>
          <a:bodyPr/>
          <a:lstStyle>
            <a:lvl1pPr>
              <a:defRPr>
                <a:solidFill>
                  <a:schemeClr val="bg1"/>
                </a:solidFill>
              </a:defRPr>
            </a:lvl1pPr>
          </a:lstStyle>
          <a:p>
            <a:pPr lvl="0"/>
            <a:r>
              <a:rPr lang="en-US"/>
              <a:t>[Date]</a:t>
            </a:r>
          </a:p>
        </p:txBody>
      </p:sp>
    </p:spTree>
    <p:extLst>
      <p:ext uri="{BB962C8B-B14F-4D97-AF65-F5344CB8AC3E}">
        <p14:creationId xmlns:p14="http://schemas.microsoft.com/office/powerpoint/2010/main" val="16303420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8">
          <p15:clr>
            <a:srgbClr val="FBAE40"/>
          </p15:clr>
        </p15:guide>
        <p15:guide id="2" orient="horz" pos="2664">
          <p15:clr>
            <a:srgbClr val="FBAE40"/>
          </p15:clr>
        </p15:guide>
        <p15:guide id="3" orient="horz" pos="3336">
          <p15:clr>
            <a:srgbClr val="FBAE40"/>
          </p15:clr>
        </p15:guide>
        <p15:guide id="4" pos="59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693"/>
            <a:ext cx="7924800" cy="1682241"/>
          </a:xfrm>
        </p:spPr>
        <p:txBody>
          <a:bodyPr wrap="square" lIns="91440" tIns="45720" rIns="91440" bIns="45720" anchor="b">
            <a:noAutofit/>
          </a:bodyPr>
          <a:lstStyle>
            <a:lvl1pPr algn="l">
              <a:lnSpc>
                <a:spcPct val="90000"/>
              </a:lnSpc>
              <a:defRPr sz="2200" b="1" cap="none">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609600" y="3463437"/>
            <a:ext cx="7924800" cy="2083377"/>
          </a:xfrm>
        </p:spPr>
        <p:txBody>
          <a:bodyPr wrap="square" lIns="91440" tIns="45720" rIns="91440" bIns="45720" anchor="t">
            <a:noAutofit/>
          </a:bodyPr>
          <a:lstStyle>
            <a:lvl1pPr marL="0" indent="0">
              <a:spcBef>
                <a:spcPts val="0"/>
              </a:spcBef>
              <a:buNone/>
              <a:defRPr sz="1800" cap="none">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02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Blue Transition Slide Centere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30681"/>
            <a:ext cx="7924800" cy="1682241"/>
          </a:xfrm>
        </p:spPr>
        <p:txBody>
          <a:bodyPr wrap="square" lIns="91440" rIns="91440" anchor="b">
            <a:noAutofit/>
          </a:bodyPr>
          <a:lstStyle>
            <a:lvl1pPr algn="ctr">
              <a:lnSpc>
                <a:spcPct val="90000"/>
              </a:lnSpc>
              <a:defRPr sz="2200" b="1" cap="none">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2133600" y="3463425"/>
            <a:ext cx="7924800" cy="2083377"/>
          </a:xfrm>
        </p:spPr>
        <p:txBody>
          <a:bodyPr wrap="square" lIns="91440" tIns="45720" rIns="91440" bIns="45720" anchor="t">
            <a:noAutofit/>
          </a:bodyPr>
          <a:lstStyle>
            <a:lvl1pPr marL="0" indent="0" algn="ctr">
              <a:spcBef>
                <a:spcPts val="0"/>
              </a:spcBef>
              <a:buNone/>
              <a:defRPr sz="1800" cap="none">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1853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99357-6C11-423F-930D-17D7CD24CE65}"/>
              </a:ext>
            </a:extLst>
          </p:cNvPr>
          <p:cNvSpPr/>
          <p:nvPr userDrawn="1"/>
        </p:nvSpPr>
        <p:spPr>
          <a:xfrm>
            <a:off x="1524" y="0"/>
            <a:ext cx="1218895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2972560" y="822960"/>
            <a:ext cx="8463536"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200">
                <a:solidFill>
                  <a:schemeClr val="bg1"/>
                </a:solidFill>
              </a:defRPr>
            </a:lvl1pPr>
          </a:lstStyle>
          <a:p>
            <a:pPr lvl="0" algn="l" fontAlgn="base">
              <a:spcAft>
                <a:spcPct val="0"/>
              </a:spcAft>
            </a:pPr>
            <a:r>
              <a:rPr lang="en-US"/>
              <a:t>Click to edit Master title style</a:t>
            </a:r>
          </a:p>
        </p:txBody>
      </p:sp>
      <p:sp>
        <p:nvSpPr>
          <p:cNvPr id="3" name="Subtitle 2"/>
          <p:cNvSpPr>
            <a:spLocks noGrp="1"/>
          </p:cNvSpPr>
          <p:nvPr>
            <p:ph type="subTitle" idx="1" hasCustomPrompt="1"/>
          </p:nvPr>
        </p:nvSpPr>
        <p:spPr bwMode="gray">
          <a:xfrm>
            <a:off x="2972560" y="3017520"/>
            <a:ext cx="8463536" cy="328326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ts val="200"/>
              </a:spcBef>
              <a:spcAft>
                <a:spcPct val="0"/>
              </a:spcAft>
              <a:buClr>
                <a:srgbClr val="6AADE4"/>
              </a:buClr>
              <a:buFontTx/>
              <a:buNone/>
              <a:defRPr lang="en-US" sz="1800" baseline="0">
                <a:solidFill>
                  <a:schemeClr val="bg1"/>
                </a:solidFill>
              </a:defRPr>
            </a:lvl1pPr>
          </a:lstStyle>
          <a:p>
            <a:pPr marL="0" lvl="0" indent="0" fontAlgn="base">
              <a:spcBef>
                <a:spcPct val="0"/>
              </a:spcBef>
              <a:spcAft>
                <a:spcPct val="0"/>
              </a:spcAft>
              <a:buClr>
                <a:srgbClr val="6AADE4"/>
              </a:buClr>
              <a:buFontTx/>
              <a:buNone/>
            </a:pPr>
            <a:r>
              <a:rPr lang="en-US"/>
              <a:t>Click to edit Speaker Name/Title/Date</a:t>
            </a:r>
          </a:p>
        </p:txBody>
      </p:sp>
      <p:pic>
        <p:nvPicPr>
          <p:cNvPr id="7" name="Picture 6">
            <a:extLst>
              <a:ext uri="{FF2B5EF4-FFF2-40B4-BE49-F238E27FC236}">
                <a16:creationId xmlns:a16="http://schemas.microsoft.com/office/drawing/2014/main" id="{7E42F2A8-BDF4-41D3-9152-3618825AABF3}"/>
              </a:ext>
            </a:extLst>
          </p:cNvPr>
          <p:cNvPicPr>
            <a:picLocks noChangeAspect="1"/>
          </p:cNvPicPr>
          <p:nvPr userDrawn="1"/>
        </p:nvPicPr>
        <p:blipFill>
          <a:blip r:embed="rId2"/>
          <a:stretch>
            <a:fillRect/>
          </a:stretch>
        </p:blipFill>
        <p:spPr>
          <a:xfrm rot="5400000">
            <a:off x="-1321265" y="2815602"/>
            <a:ext cx="5692031" cy="1226797"/>
          </a:xfrm>
          <a:prstGeom prst="rect">
            <a:avLst/>
          </a:prstGeom>
        </p:spPr>
      </p:pic>
    </p:spTree>
    <p:extLst>
      <p:ext uri="{BB962C8B-B14F-4D97-AF65-F5344CB8AC3E}">
        <p14:creationId xmlns:p14="http://schemas.microsoft.com/office/powerpoint/2010/main" val="44451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Blue Logo Titl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974848" y="822960"/>
            <a:ext cx="8473440"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200">
                <a:solidFill>
                  <a:schemeClr val="tx1"/>
                </a:solidFill>
              </a:defRPr>
            </a:lvl1pPr>
          </a:lstStyle>
          <a:p>
            <a:pPr lvl="0" algn="l" fontAlgn="base">
              <a:spcAft>
                <a:spcPct val="0"/>
              </a:spcAft>
            </a:pPr>
            <a:r>
              <a:rPr lang="en-US"/>
              <a:t>Click to edit Master title style</a:t>
            </a:r>
          </a:p>
        </p:txBody>
      </p:sp>
      <p:sp>
        <p:nvSpPr>
          <p:cNvPr id="3" name="Subtitle 2"/>
          <p:cNvSpPr>
            <a:spLocks noGrp="1"/>
          </p:cNvSpPr>
          <p:nvPr>
            <p:ph type="subTitle" idx="1" hasCustomPrompt="1"/>
          </p:nvPr>
        </p:nvSpPr>
        <p:spPr bwMode="gray">
          <a:xfrm>
            <a:off x="2974848" y="3017520"/>
            <a:ext cx="8473440" cy="328326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fontAlgn="base">
              <a:lnSpc>
                <a:spcPct val="95000"/>
              </a:lnSpc>
              <a:spcBef>
                <a:spcPts val="200"/>
              </a:spcBef>
              <a:spcAft>
                <a:spcPct val="0"/>
              </a:spcAft>
              <a:buClr>
                <a:srgbClr val="6AADE4"/>
              </a:buClr>
              <a:buFontTx/>
              <a:buNone/>
              <a:defRPr lang="en-US" sz="1800" baseline="0">
                <a:solidFill>
                  <a:schemeClr val="tx1"/>
                </a:solidFill>
              </a:defRPr>
            </a:lvl1pPr>
          </a:lstStyle>
          <a:p>
            <a:pPr marL="0" lvl="0" indent="0" fontAlgn="base">
              <a:spcBef>
                <a:spcPct val="0"/>
              </a:spcBef>
              <a:spcAft>
                <a:spcPct val="0"/>
              </a:spcAft>
              <a:buClr>
                <a:srgbClr val="6AADE4"/>
              </a:buClr>
              <a:buFontTx/>
              <a:buNone/>
            </a:pPr>
            <a:r>
              <a:rPr lang="en-US"/>
              <a:t>Click to edit Speaker Name/Title/Date</a:t>
            </a:r>
          </a:p>
        </p:txBody>
      </p:sp>
      <p:pic>
        <p:nvPicPr>
          <p:cNvPr id="5" name="Picture 4">
            <a:extLst>
              <a:ext uri="{FF2B5EF4-FFF2-40B4-BE49-F238E27FC236}">
                <a16:creationId xmlns:a16="http://schemas.microsoft.com/office/drawing/2014/main" id="{269A14AA-9BBE-4B94-9023-9A89273BDD25}"/>
              </a:ext>
            </a:extLst>
          </p:cNvPr>
          <p:cNvPicPr>
            <a:picLocks noChangeAspect="1"/>
          </p:cNvPicPr>
          <p:nvPr userDrawn="1"/>
        </p:nvPicPr>
        <p:blipFill>
          <a:blip r:embed="rId2"/>
          <a:stretch>
            <a:fillRect/>
          </a:stretch>
        </p:blipFill>
        <p:spPr>
          <a:xfrm>
            <a:off x="385492" y="2636900"/>
            <a:ext cx="2364481" cy="509614"/>
          </a:xfrm>
          <a:prstGeom prst="rect">
            <a:avLst/>
          </a:prstGeom>
        </p:spPr>
      </p:pic>
    </p:spTree>
    <p:extLst>
      <p:ext uri="{BB962C8B-B14F-4D97-AF65-F5344CB8AC3E}">
        <p14:creationId xmlns:p14="http://schemas.microsoft.com/office/powerpoint/2010/main" val="4050595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Information Securit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974849" y="822960"/>
            <a:ext cx="5368305" cy="1828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fontAlgn="base">
              <a:spcAft>
                <a:spcPct val="0"/>
              </a:spcAft>
              <a:defRPr lang="en-US" sz="2400">
                <a:solidFill>
                  <a:schemeClr val="tx1"/>
                </a:solidFill>
              </a:defRPr>
            </a:lvl1pPr>
          </a:lstStyle>
          <a:p>
            <a:pPr lvl="0" algn="l" fontAlgn="base">
              <a:spcAft>
                <a:spcPct val="0"/>
              </a:spcAft>
            </a:pPr>
            <a:r>
              <a:rPr lang="en-US"/>
              <a:t>Information Security</a:t>
            </a:r>
          </a:p>
        </p:txBody>
      </p:sp>
      <p:sp>
        <p:nvSpPr>
          <p:cNvPr id="3" name="Subtitle 2"/>
          <p:cNvSpPr>
            <a:spLocks noGrp="1"/>
          </p:cNvSpPr>
          <p:nvPr>
            <p:ph type="subTitle" idx="1" hasCustomPrompt="1"/>
          </p:nvPr>
        </p:nvSpPr>
        <p:spPr bwMode="gray">
          <a:xfrm>
            <a:off x="2974849" y="3017520"/>
            <a:ext cx="8839200" cy="160262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95000"/>
              </a:lnSpc>
              <a:buFontTx/>
              <a:buNone/>
              <a:defRPr lang="en-US" sz="1600" spc="-20" baseline="0">
                <a:solidFill>
                  <a:schemeClr val="tx1"/>
                </a:solidFill>
              </a:defRPr>
            </a:lvl1pPr>
          </a:lstStyle>
          <a:p>
            <a:r>
              <a:rPr lang="en-US"/>
              <a:t>This presentation contains Corning Restricted information and is intended solely for those with a need to know. It may not be distributed, in whole or part, in any form by any means, or by any person or organization without authorization from Corning Incorporated.</a:t>
            </a:r>
          </a:p>
        </p:txBody>
      </p:sp>
      <p:pic>
        <p:nvPicPr>
          <p:cNvPr id="8" name="Picture 7">
            <a:extLst>
              <a:ext uri="{FF2B5EF4-FFF2-40B4-BE49-F238E27FC236}">
                <a16:creationId xmlns:a16="http://schemas.microsoft.com/office/drawing/2014/main" id="{3AEC0DBC-2E3F-45AE-AA11-EA6C7CE93587}"/>
              </a:ext>
            </a:extLst>
          </p:cNvPr>
          <p:cNvPicPr>
            <a:picLocks noChangeAspect="1"/>
          </p:cNvPicPr>
          <p:nvPr userDrawn="1"/>
        </p:nvPicPr>
        <p:blipFill>
          <a:blip r:embed="rId2"/>
          <a:stretch>
            <a:fillRect/>
          </a:stretch>
        </p:blipFill>
        <p:spPr>
          <a:xfrm rot="5400000">
            <a:off x="-1318872" y="2815602"/>
            <a:ext cx="5692031" cy="1226797"/>
          </a:xfrm>
          <a:prstGeom prst="rect">
            <a:avLst/>
          </a:prstGeom>
        </p:spPr>
      </p:pic>
      <p:pic>
        <p:nvPicPr>
          <p:cNvPr id="10" name="Picture 9">
            <a:extLst>
              <a:ext uri="{FF2B5EF4-FFF2-40B4-BE49-F238E27FC236}">
                <a16:creationId xmlns:a16="http://schemas.microsoft.com/office/drawing/2014/main" id="{9353A121-5175-4DD3-B7C7-5A1B5F616330}"/>
              </a:ext>
            </a:extLst>
          </p:cNvPr>
          <p:cNvPicPr>
            <a:picLocks noChangeAspect="1"/>
          </p:cNvPicPr>
          <p:nvPr userDrawn="1"/>
        </p:nvPicPr>
        <p:blipFill>
          <a:blip r:embed="rId3"/>
          <a:stretch>
            <a:fillRect/>
          </a:stretch>
        </p:blipFill>
        <p:spPr>
          <a:xfrm>
            <a:off x="8200100" y="4620144"/>
            <a:ext cx="3745969" cy="685800"/>
          </a:xfrm>
          <a:prstGeom prst="rect">
            <a:avLst/>
          </a:prstGeom>
        </p:spPr>
      </p:pic>
    </p:spTree>
    <p:extLst>
      <p:ext uri="{BB962C8B-B14F-4D97-AF65-F5344CB8AC3E}">
        <p14:creationId xmlns:p14="http://schemas.microsoft.com/office/powerpoint/2010/main" val="637755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ue Closing">
    <p:bg bwMode="gray">
      <p:bgPr>
        <a:solidFill>
          <a:srgbClr val="00529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A2967B-EBDF-41BD-B334-3345D70185F0}"/>
              </a:ext>
            </a:extLst>
          </p:cNvPr>
          <p:cNvPicPr>
            <a:picLocks noChangeAspect="1"/>
          </p:cNvPicPr>
          <p:nvPr userDrawn="1"/>
        </p:nvPicPr>
        <p:blipFill>
          <a:blip r:embed="rId2"/>
          <a:stretch>
            <a:fillRect/>
          </a:stretch>
        </p:blipFill>
        <p:spPr>
          <a:xfrm>
            <a:off x="2341311" y="2619756"/>
            <a:ext cx="7509379" cy="1618488"/>
          </a:xfrm>
          <a:prstGeom prst="rect">
            <a:avLst/>
          </a:prstGeom>
        </p:spPr>
      </p:pic>
    </p:spTree>
    <p:extLst>
      <p:ext uri="{BB962C8B-B14F-4D97-AF65-F5344CB8AC3E}">
        <p14:creationId xmlns:p14="http://schemas.microsoft.com/office/powerpoint/2010/main" val="1354467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ue Logo Clos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6087A-C1B5-4497-BF2F-340CAEDB0BE6}"/>
              </a:ext>
            </a:extLst>
          </p:cNvPr>
          <p:cNvPicPr>
            <a:picLocks noChangeAspect="1"/>
          </p:cNvPicPr>
          <p:nvPr userDrawn="1"/>
        </p:nvPicPr>
        <p:blipFill>
          <a:blip r:embed="rId2"/>
          <a:stretch>
            <a:fillRect/>
          </a:stretch>
        </p:blipFill>
        <p:spPr>
          <a:xfrm>
            <a:off x="2345470" y="2620653"/>
            <a:ext cx="7501062" cy="1616694"/>
          </a:xfrm>
          <a:prstGeom prst="rect">
            <a:avLst/>
          </a:prstGeom>
        </p:spPr>
      </p:pic>
    </p:spTree>
    <p:extLst>
      <p:ext uri="{BB962C8B-B14F-4D97-AF65-F5344CB8AC3E}">
        <p14:creationId xmlns:p14="http://schemas.microsoft.com/office/powerpoint/2010/main" val="1883882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4 Content : 1 column">
    <p:spTree>
      <p:nvGrpSpPr>
        <p:cNvPr id="1" name=""/>
        <p:cNvGrpSpPr/>
        <p:nvPr/>
      </p:nvGrpSpPr>
      <p:grpSpPr>
        <a:xfrm>
          <a:off x="0" y="0"/>
          <a:ext cx="0" cy="0"/>
          <a:chOff x="0" y="0"/>
          <a:chExt cx="0" cy="0"/>
        </a:xfrm>
      </p:grpSpPr>
      <p:sp>
        <p:nvSpPr>
          <p:cNvPr id="7" name="Rectangle 6"/>
          <p:cNvSpPr/>
          <p:nvPr/>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Espace réservé du pied de page 4"/>
          <p:cNvSpPr>
            <a:spLocks noGrp="1"/>
          </p:cNvSpPr>
          <p:nvPr>
            <p:ph type="ftr" sz="quarter" idx="11"/>
          </p:nvPr>
        </p:nvSpPr>
        <p:spPr>
          <a:xfrm>
            <a:off x="227014" y="225425"/>
            <a:ext cx="1404937" cy="755650"/>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3CD4A525-5003-4ABD-B075-9FC5F973E879}" type="slidenum">
              <a:rPr lang="en-US" smtClean="0"/>
              <a:t>‹#›</a:t>
            </a:fld>
            <a:endParaRPr lang="en-US"/>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002" y="6203551"/>
            <a:ext cx="900111" cy="429024"/>
          </a:xfrm>
          <a:prstGeom prst="rect">
            <a:avLst/>
          </a:prstGeom>
        </p:spPr>
      </p:pic>
      <p:sp>
        <p:nvSpPr>
          <p:cNvPr id="3" name="Espace réservé du contenu 2"/>
          <p:cNvSpPr>
            <a:spLocks noGrp="1"/>
          </p:cNvSpPr>
          <p:nvPr>
            <p:ph sz="quarter" idx="13"/>
          </p:nvPr>
        </p:nvSpPr>
        <p:spPr>
          <a:xfrm>
            <a:off x="2208214" y="1844675"/>
            <a:ext cx="9251951"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3"/>
          <p:cNvSpPr>
            <a:spLocks noGrp="1"/>
          </p:cNvSpPr>
          <p:nvPr>
            <p:ph type="title"/>
          </p:nvPr>
        </p:nvSpPr>
        <p:spPr>
          <a:xfrm>
            <a:off x="2208215" y="620713"/>
            <a:ext cx="9251949" cy="1152526"/>
          </a:xfrm>
        </p:spPr>
        <p:txBody>
          <a:bodyPr/>
          <a:lstStyle/>
          <a:p>
            <a:r>
              <a:rPr lang="en-US"/>
              <a:t>Click to edit Master title style</a:t>
            </a:r>
          </a:p>
        </p:txBody>
      </p:sp>
    </p:spTree>
    <p:extLst>
      <p:ext uri="{BB962C8B-B14F-4D97-AF65-F5344CB8AC3E}">
        <p14:creationId xmlns:p14="http://schemas.microsoft.com/office/powerpoint/2010/main" val="1488568205"/>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6 Title: White Text + Red Background">
    <p:spTree>
      <p:nvGrpSpPr>
        <p:cNvPr id="1" name=""/>
        <p:cNvGrpSpPr/>
        <p:nvPr/>
      </p:nvGrpSpPr>
      <p:grpSpPr>
        <a:xfrm>
          <a:off x="0" y="0"/>
          <a:ext cx="0" cy="0"/>
          <a:chOff x="0" y="0"/>
          <a:chExt cx="0" cy="0"/>
        </a:xfrm>
      </p:grpSpPr>
      <p:sp>
        <p:nvSpPr>
          <p:cNvPr id="11" name="Rectangle 10"/>
          <p:cNvSpPr/>
          <p:nvPr/>
        </p:nvSpPr>
        <p:spPr>
          <a:xfrm>
            <a:off x="1703389" y="0"/>
            <a:ext cx="10488611"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FF4337"/>
              </a:solidFill>
            </a:endParaRPr>
          </a:p>
        </p:txBody>
      </p:sp>
      <p:sp>
        <p:nvSpPr>
          <p:cNvPr id="2" name="Titre 1"/>
          <p:cNvSpPr>
            <a:spLocks noGrp="1"/>
          </p:cNvSpPr>
          <p:nvPr>
            <p:ph type="ctrTitle" hasCustomPrompt="1"/>
          </p:nvPr>
        </p:nvSpPr>
        <p:spPr>
          <a:xfrm>
            <a:off x="2208214" y="620713"/>
            <a:ext cx="9251951" cy="5038682"/>
          </a:xfrm>
        </p:spPr>
        <p:txBody>
          <a:bodyPr anchor="ctr">
            <a:normAutofit/>
          </a:bodyPr>
          <a:lstStyle>
            <a:lvl1pPr algn="ctr">
              <a:defRPr sz="4050" b="0" i="0" baseline="0">
                <a:solidFill>
                  <a:schemeClr val="bg1"/>
                </a:solidFill>
                <a:latin typeface="Montserrat" charset="0"/>
                <a:ea typeface="Montserrat" charset="0"/>
                <a:cs typeface="Montserrat" charset="0"/>
              </a:defRPr>
            </a:lvl1pPr>
          </a:lstStyle>
          <a:p>
            <a:r>
              <a:rPr lang="en-CA"/>
              <a:t>Insert presentation title </a:t>
            </a:r>
            <a:br>
              <a:rPr lang="en-CA"/>
            </a:br>
            <a:r>
              <a:rPr lang="en-CA"/>
              <a:t>here</a:t>
            </a:r>
          </a:p>
        </p:txBody>
      </p:sp>
      <p:sp>
        <p:nvSpPr>
          <p:cNvPr id="6" name="Sous-titre 2"/>
          <p:cNvSpPr>
            <a:spLocks noGrp="1"/>
          </p:cNvSpPr>
          <p:nvPr>
            <p:ph type="subTitle" idx="1" hasCustomPrompt="1"/>
          </p:nvPr>
        </p:nvSpPr>
        <p:spPr>
          <a:xfrm>
            <a:off x="2224217" y="5651157"/>
            <a:ext cx="9242855" cy="541294"/>
          </a:xfrm>
        </p:spPr>
        <p:txBody>
          <a:bodyPr anchor="b">
            <a:normAutofit/>
          </a:bodyPr>
          <a:lstStyle>
            <a:lvl1pPr marL="0" indent="0" algn="ctr">
              <a:buNone/>
              <a:defRPr sz="1200" b="0" i="1">
                <a:solidFill>
                  <a:schemeClr val="bg1"/>
                </a:solidFill>
                <a:latin typeface="Montserrat" charset="0"/>
                <a:ea typeface="Montserrat" charset="0"/>
                <a:cs typeface="Montserra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CA"/>
              <a:t>Insert sub-title here</a:t>
            </a:r>
          </a:p>
        </p:txBody>
      </p:sp>
      <p:sp>
        <p:nvSpPr>
          <p:cNvPr id="7" name="Espace réservé de la date 3"/>
          <p:cNvSpPr>
            <a:spLocks noGrp="1"/>
          </p:cNvSpPr>
          <p:nvPr>
            <p:ph type="dt" sz="half" idx="10"/>
          </p:nvPr>
        </p:nvSpPr>
        <p:spPr>
          <a:xfrm>
            <a:off x="227014" y="225426"/>
            <a:ext cx="1404937" cy="323850"/>
          </a:xfrm>
          <a:prstGeom prst="rect">
            <a:avLst/>
          </a:prstGeom>
        </p:spPr>
        <p:txBody>
          <a:bodyPr/>
          <a:lstStyle>
            <a:lvl1pPr>
              <a:defRPr sz="750">
                <a:solidFill>
                  <a:srgbClr val="FF4337"/>
                </a:solidFill>
                <a:latin typeface="Montserrat" charset="0"/>
                <a:ea typeface="Montserrat" charset="0"/>
                <a:cs typeface="Montserrat" charset="0"/>
              </a:defRPr>
            </a:lvl1pPr>
          </a:lstStyle>
          <a:p>
            <a:fld id="{2D5BC91D-0C3B-4A66-82CE-740F8468C8EF}" type="datetimeFigureOut">
              <a:rPr lang="en-US" smtClean="0"/>
              <a:t>5/23/2023</a:t>
            </a:fld>
            <a:endParaRPr lang="en-US"/>
          </a:p>
        </p:txBody>
      </p:sp>
    </p:spTree>
    <p:extLst>
      <p:ext uri="{BB962C8B-B14F-4D97-AF65-F5344CB8AC3E}">
        <p14:creationId xmlns:p14="http://schemas.microsoft.com/office/powerpoint/2010/main" val="1132905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14 Content : 1 column">
    <p:spTree>
      <p:nvGrpSpPr>
        <p:cNvPr id="1" name=""/>
        <p:cNvGrpSpPr/>
        <p:nvPr/>
      </p:nvGrpSpPr>
      <p:grpSpPr>
        <a:xfrm>
          <a:off x="0" y="0"/>
          <a:ext cx="0" cy="0"/>
          <a:chOff x="0" y="0"/>
          <a:chExt cx="0" cy="0"/>
        </a:xfrm>
      </p:grpSpPr>
      <p:sp>
        <p:nvSpPr>
          <p:cNvPr id="7" name="Rectangle 6"/>
          <p:cNvSpPr/>
          <p:nvPr/>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Espace réservé du pied de page 4"/>
          <p:cNvSpPr>
            <a:spLocks noGrp="1"/>
          </p:cNvSpPr>
          <p:nvPr>
            <p:ph type="ftr" sz="quarter" idx="11"/>
          </p:nvPr>
        </p:nvSpPr>
        <p:spPr>
          <a:xfrm>
            <a:off x="227014" y="225425"/>
            <a:ext cx="1404937" cy="755650"/>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3CD4A525-5003-4ABD-B075-9FC5F973E879}" type="slidenum">
              <a:rPr lang="en-US" smtClean="0"/>
              <a:t>‹#›</a:t>
            </a:fld>
            <a:endParaRPr lang="en-US"/>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002" y="6203551"/>
            <a:ext cx="900111" cy="429024"/>
          </a:xfrm>
          <a:prstGeom prst="rect">
            <a:avLst/>
          </a:prstGeom>
        </p:spPr>
      </p:pic>
      <p:sp>
        <p:nvSpPr>
          <p:cNvPr id="3" name="Espace réservé du contenu 2"/>
          <p:cNvSpPr>
            <a:spLocks noGrp="1"/>
          </p:cNvSpPr>
          <p:nvPr>
            <p:ph sz="quarter" idx="13"/>
          </p:nvPr>
        </p:nvSpPr>
        <p:spPr>
          <a:xfrm>
            <a:off x="2208214" y="1844675"/>
            <a:ext cx="9251951"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73964061"/>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363039"/>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orient="horz" pos="38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Conten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457200" y="228600"/>
            <a:ext cx="11503152"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11503152"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2B4493-6A99-BA42-BEA1-41782F2ED585}"/>
              </a:ext>
            </a:extLst>
          </p:cNvPr>
          <p:cNvSpPr>
            <a:spLocks noGrp="1"/>
          </p:cNvSpPr>
          <p:nvPr>
            <p:ph idx="14"/>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44890"/>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 Pic Lft W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93254E8-25AB-3246-B442-7DD3F6172C51}"/>
              </a:ext>
            </a:extLst>
          </p:cNvPr>
          <p:cNvSpPr>
            <a:spLocks noGrp="1"/>
          </p:cNvSpPr>
          <p:nvPr>
            <p:ph type="sldNum" sz="quarter" idx="12"/>
          </p:nvPr>
        </p:nvSpPr>
        <p:spPr/>
        <p:txBody>
          <a:bodyPr/>
          <a:lstStyle/>
          <a:p>
            <a:fld id="{9FBBB179-F8D5-C345-885D-36A3B3A51673}" type="slidenum">
              <a:rPr/>
              <a:t>‹#›</a:t>
            </a:fld>
            <a:endParaRPr lang="en-US"/>
          </a:p>
        </p:txBody>
      </p:sp>
      <p:sp>
        <p:nvSpPr>
          <p:cNvPr id="8" name="Chapter">
            <a:extLst>
              <a:ext uri="{FF2B5EF4-FFF2-40B4-BE49-F238E27FC236}">
                <a16:creationId xmlns:a16="http://schemas.microsoft.com/office/drawing/2014/main" id="{6E4D0B98-CDF7-5B49-B9F9-EF21D7BEB2E2}"/>
              </a:ext>
            </a:extLst>
          </p:cNvPr>
          <p:cNvSpPr>
            <a:spLocks noGrp="1"/>
          </p:cNvSpPr>
          <p:nvPr>
            <p:ph type="body" sz="quarter" idx="13" hasCustomPrompt="1"/>
          </p:nvPr>
        </p:nvSpPr>
        <p:spPr>
          <a:xfrm>
            <a:off x="6437376" y="228600"/>
            <a:ext cx="5522976" cy="314325"/>
          </a:xfrm>
        </p:spPr>
        <p:txBody>
          <a:bodyPr>
            <a:noAutofit/>
          </a:bodyPr>
          <a:lstStyle>
            <a:lvl1pPr>
              <a:defRPr sz="1500"/>
            </a:lvl1pPr>
          </a:lstStyle>
          <a:p>
            <a:pPr lvl="0"/>
            <a:r>
              <a:rPr lang="en-US"/>
              <a:t>[Optional chapter]</a:t>
            </a:r>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6437376" y="571500"/>
            <a:ext cx="55229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6437376" y="1790700"/>
            <a:ext cx="55229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D245B3D-90B2-9A45-8009-F5623AE61488}"/>
              </a:ext>
            </a:extLst>
          </p:cNvPr>
          <p:cNvSpPr>
            <a:spLocks noGrp="1"/>
          </p:cNvSpPr>
          <p:nvPr>
            <p:ph type="pic" sz="quarter" idx="15"/>
          </p:nvPr>
        </p:nvSpPr>
        <p:spPr>
          <a:xfrm>
            <a:off x="0" y="0"/>
            <a:ext cx="5980176" cy="5375275"/>
          </a:xfrm>
          <a:solidFill>
            <a:schemeClr val="bg2"/>
          </a:solidFill>
        </p:spPr>
        <p:txBody>
          <a:bodyPr anchor="ctr" anchorCtr="0"/>
          <a:lstStyle>
            <a:lvl1pPr algn="ctr">
              <a:spcAft>
                <a:spcPts val="0"/>
              </a:spcAft>
              <a:defRPr sz="1600">
                <a:solidFill>
                  <a:srgbClr val="757575"/>
                </a:solidFill>
              </a:defRPr>
            </a:lvl1pPr>
          </a:lstStyle>
          <a:p>
            <a:r>
              <a:rPr lang="en-US"/>
              <a:t>Click icon to add picture</a:t>
            </a:r>
          </a:p>
        </p:txBody>
      </p:sp>
      <p:sp>
        <p:nvSpPr>
          <p:cNvPr id="9" name="Caption">
            <a:extLst>
              <a:ext uri="{FF2B5EF4-FFF2-40B4-BE49-F238E27FC236}">
                <a16:creationId xmlns:a16="http://schemas.microsoft.com/office/drawing/2014/main" id="{2A2B4493-6A99-BA42-BEA1-41782F2ED585}"/>
              </a:ext>
            </a:extLst>
          </p:cNvPr>
          <p:cNvSpPr>
            <a:spLocks noGrp="1"/>
          </p:cNvSpPr>
          <p:nvPr>
            <p:ph idx="14" hasCustomPrompt="1"/>
          </p:nvPr>
        </p:nvSpPr>
        <p:spPr>
          <a:xfrm>
            <a:off x="457200" y="5519854"/>
            <a:ext cx="5522976" cy="652346"/>
          </a:xfrm>
        </p:spPr>
        <p:txBody>
          <a:bodyPr>
            <a:noAutofit/>
          </a:bodyPr>
          <a:lstStyle>
            <a:lvl1pPr marL="0" indent="0">
              <a:spcAft>
                <a:spcPts val="400"/>
              </a:spcAft>
              <a:buFont typeface="Arial" panose="020B0604020202020204" pitchFamily="34" charset="0"/>
              <a:buNone/>
              <a:tabLst/>
              <a:defRPr sz="1400">
                <a:solidFill>
                  <a:srgbClr val="757575"/>
                </a:solidFill>
              </a:defRPr>
            </a:lvl1pPr>
            <a:lvl2pPr marL="0" indent="0">
              <a:spcAft>
                <a:spcPts val="400"/>
              </a:spcAft>
              <a:buNone/>
              <a:tabLst/>
              <a:defRPr sz="1400">
                <a:solidFill>
                  <a:srgbClr val="757575"/>
                </a:solidFill>
              </a:defRPr>
            </a:lvl2pPr>
            <a:lvl3pPr marL="0" indent="0">
              <a:spcAft>
                <a:spcPts val="400"/>
              </a:spcAft>
              <a:buNone/>
              <a:tabLst/>
              <a:defRPr sz="1400">
                <a:solidFill>
                  <a:srgbClr val="757575"/>
                </a:solidFill>
              </a:defRPr>
            </a:lvl3pPr>
            <a:lvl4pPr marL="0" indent="0">
              <a:spcAft>
                <a:spcPts val="400"/>
              </a:spcAft>
              <a:buNone/>
              <a:tabLst/>
              <a:defRPr sz="1400">
                <a:solidFill>
                  <a:srgbClr val="757575"/>
                </a:solidFill>
              </a:defRPr>
            </a:lvl4pPr>
            <a:lvl5pPr marL="0" indent="0">
              <a:spcAft>
                <a:spcPts val="400"/>
              </a:spcAft>
              <a:buNone/>
              <a:tabLst/>
              <a:defRPr sz="1400">
                <a:solidFill>
                  <a:srgbClr val="757575"/>
                </a:solidFill>
              </a:defRPr>
            </a:lvl5pPr>
          </a:lstStyle>
          <a:p>
            <a:pPr lvl="0"/>
            <a:r>
              <a:rPr lang="en-US"/>
              <a:t>[Caption]</a:t>
            </a:r>
          </a:p>
        </p:txBody>
      </p:sp>
    </p:spTree>
    <p:extLst>
      <p:ext uri="{BB962C8B-B14F-4D97-AF65-F5344CB8AC3E}">
        <p14:creationId xmlns:p14="http://schemas.microsoft.com/office/powerpoint/2010/main" val="867682289"/>
      </p:ext>
    </p:extLst>
  </p:cSld>
  <p:clrMapOvr>
    <a:masterClrMapping/>
  </p:clrMapOvr>
  <p:extLst>
    <p:ext uri="{DCECCB84-F9BA-43D5-87BE-67443E8EF086}">
      <p15:sldGuideLst xmlns:p15="http://schemas.microsoft.com/office/powerpoint/2012/main">
        <p15:guide id="1" orient="horz" pos="1128">
          <p15:clr>
            <a:srgbClr val="FBAE40"/>
          </p15:clr>
        </p15:guide>
        <p15:guide id="4" pos="4052">
          <p15:clr>
            <a:srgbClr val="FBAE40"/>
          </p15:clr>
        </p15:guide>
        <p15:guide id="5" pos="3768">
          <p15:clr>
            <a:srgbClr val="FBAE40"/>
          </p15:clr>
        </p15:guide>
        <p15:guide id="6" orient="horz" pos="360">
          <p15:clr>
            <a:srgbClr val="FBAE40"/>
          </p15:clr>
        </p15:guide>
        <p15:guide id="7" orient="horz" pos="38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nfo Security Wht">
    <p:spTree>
      <p:nvGrpSpPr>
        <p:cNvPr id="1" name=""/>
        <p:cNvGrpSpPr/>
        <p:nvPr/>
      </p:nvGrpSpPr>
      <p:grpSpPr>
        <a:xfrm>
          <a:off x="0" y="0"/>
          <a:ext cx="0" cy="0"/>
          <a:chOff x="0" y="0"/>
          <a:chExt cx="0" cy="0"/>
        </a:xfrm>
      </p:grpSpPr>
      <p:pic>
        <p:nvPicPr>
          <p:cNvPr id="4" name="Logo" descr="Corning">
            <a:extLst>
              <a:ext uri="{FF2B5EF4-FFF2-40B4-BE49-F238E27FC236}">
                <a16:creationId xmlns:a16="http://schemas.microsoft.com/office/drawing/2014/main" id="{6CF0FA79-46CB-1048-2B8B-B9961C063145}"/>
              </a:ext>
            </a:extLst>
          </p:cNvPr>
          <p:cNvPicPr>
            <a:picLocks noChangeAspect="1"/>
          </p:cNvPicPr>
          <p:nvPr userDrawn="1"/>
        </p:nvPicPr>
        <p:blipFill>
          <a:blip r:embed="rId2"/>
          <a:stretch>
            <a:fillRect/>
          </a:stretch>
        </p:blipFill>
        <p:spPr>
          <a:xfrm>
            <a:off x="457200" y="6507790"/>
            <a:ext cx="914400" cy="134416"/>
          </a:xfrm>
          <a:prstGeom prst="rect">
            <a:avLst/>
          </a:prstGeom>
          <a:noFill/>
        </p:spPr>
      </p:pic>
      <p:sp>
        <p:nvSpPr>
          <p:cNvPr id="9" name="Freeform 8">
            <a:extLst>
              <a:ext uri="{FF2B5EF4-FFF2-40B4-BE49-F238E27FC236}">
                <a16:creationId xmlns:a16="http://schemas.microsoft.com/office/drawing/2014/main" id="{7F9B1CB1-8C87-684F-BBD7-4C8473336068}"/>
              </a:ext>
              <a:ext uri="{C183D7F6-B498-43B3-948B-1728B52AA6E4}">
                <adec:decorative xmlns:adec="http://schemas.microsoft.com/office/drawing/2017/decorative" val="1"/>
              </a:ext>
            </a:extLst>
          </p:cNvPr>
          <p:cNvSpPr/>
          <p:nvPr userDrawn="1"/>
        </p:nvSpPr>
        <p:spPr bwMode="hidden">
          <a:xfrm rot="16200000" flipH="1">
            <a:off x="6096000" y="762000"/>
            <a:ext cx="6858000" cy="5334000"/>
          </a:xfrm>
          <a:custGeom>
            <a:avLst/>
            <a:gdLst>
              <a:gd name="connsiteX0" fmla="*/ 5334000 w 6858000"/>
              <a:gd name="connsiteY0" fmla="*/ 3771900 h 5334000"/>
              <a:gd name="connsiteX1" fmla="*/ 5334000 w 6858000"/>
              <a:gd name="connsiteY1" fmla="*/ 5334000 h 5334000"/>
              <a:gd name="connsiteX2" fmla="*/ 6858000 w 6858000"/>
              <a:gd name="connsiteY2" fmla="*/ 5334000 h 5334000"/>
              <a:gd name="connsiteX3" fmla="*/ 5334000 w 6858000"/>
              <a:gd name="connsiteY3" fmla="*/ 0 h 5334000"/>
              <a:gd name="connsiteX4" fmla="*/ 5334000 w 6858000"/>
              <a:gd name="connsiteY4" fmla="*/ 1562100 h 5334000"/>
              <a:gd name="connsiteX5" fmla="*/ 6858000 w 6858000"/>
              <a:gd name="connsiteY5" fmla="*/ 0 h 5334000"/>
              <a:gd name="connsiteX6" fmla="*/ 0 w 6858000"/>
              <a:gd name="connsiteY6" fmla="*/ 5334000 h 5334000"/>
              <a:gd name="connsiteX7" fmla="*/ 5334000 w 6858000"/>
              <a:gd name="connsiteY7" fmla="*/ 5334000 h 5334000"/>
              <a:gd name="connsiteX8" fmla="*/ 2667000 w 6858000"/>
              <a:gd name="connsiteY8" fmla="*/ 2667000 h 5334000"/>
              <a:gd name="connsiteX9" fmla="*/ 0 w 6858000"/>
              <a:gd name="connsiteY9" fmla="*/ 0 h 5334000"/>
              <a:gd name="connsiteX10" fmla="*/ 2667000 w 6858000"/>
              <a:gd name="connsiteY10" fmla="*/ 2667000 h 5334000"/>
              <a:gd name="connsiteX11" fmla="*/ 5334000 w 6858000"/>
              <a:gd name="connsiteY11" fmla="*/ 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5334000">
                <a:moveTo>
                  <a:pt x="5334000" y="3771900"/>
                </a:moveTo>
                <a:lnTo>
                  <a:pt x="5334000" y="5334000"/>
                </a:lnTo>
                <a:lnTo>
                  <a:pt x="6858000" y="5334000"/>
                </a:lnTo>
                <a:close/>
                <a:moveTo>
                  <a:pt x="5334000" y="0"/>
                </a:moveTo>
                <a:lnTo>
                  <a:pt x="5334000" y="1562100"/>
                </a:lnTo>
                <a:lnTo>
                  <a:pt x="6858000" y="0"/>
                </a:lnTo>
                <a:close/>
                <a:moveTo>
                  <a:pt x="0" y="5334000"/>
                </a:moveTo>
                <a:lnTo>
                  <a:pt x="5334000" y="5334000"/>
                </a:lnTo>
                <a:lnTo>
                  <a:pt x="2667000" y="2667000"/>
                </a:lnTo>
                <a:close/>
                <a:moveTo>
                  <a:pt x="0" y="0"/>
                </a:moveTo>
                <a:lnTo>
                  <a:pt x="2667000" y="2667000"/>
                </a:lnTo>
                <a:lnTo>
                  <a:pt x="53340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3B1715-FAD6-E84E-8C09-01586D8FDC8B}"/>
              </a:ext>
            </a:extLst>
          </p:cNvPr>
          <p:cNvSpPr>
            <a:spLocks noGrp="1"/>
          </p:cNvSpPr>
          <p:nvPr>
            <p:ph type="title"/>
          </p:nvPr>
        </p:nvSpPr>
        <p:spPr>
          <a:xfrm>
            <a:off x="457200" y="571500"/>
            <a:ext cx="5980176" cy="8841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EE61F3B-20C2-5A44-B09C-1355064ADEF6}"/>
              </a:ext>
            </a:extLst>
          </p:cNvPr>
          <p:cNvSpPr>
            <a:spLocks noGrp="1"/>
          </p:cNvSpPr>
          <p:nvPr>
            <p:ph idx="1"/>
          </p:nvPr>
        </p:nvSpPr>
        <p:spPr>
          <a:xfrm>
            <a:off x="457200" y="1790700"/>
            <a:ext cx="5980176"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116813"/>
      </p:ext>
    </p:extLst>
  </p:cSld>
  <p:clrMapOvr>
    <a:masterClrMapping/>
  </p:clrMapOvr>
  <p:extLst>
    <p:ext uri="{DCECCB84-F9BA-43D5-87BE-67443E8EF086}">
      <p15:sldGuideLst xmlns:p15="http://schemas.microsoft.com/office/powerpoint/2012/main">
        <p15:guide id="1" orient="horz" pos="1128">
          <p15:clr>
            <a:srgbClr val="FBAE40"/>
          </p15:clr>
        </p15:guide>
        <p15:guide id="4" orient="horz" pos="360">
          <p15:clr>
            <a:srgbClr val="FBAE40"/>
          </p15:clr>
        </p15:guide>
        <p15:guide id="5" pos="4056">
          <p15:clr>
            <a:srgbClr val="FBAE40"/>
          </p15:clr>
        </p15:guide>
        <p15:guide id="6" orient="horz" pos="38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9.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Logo" descr="Corning">
            <a:extLst>
              <a:ext uri="{FF2B5EF4-FFF2-40B4-BE49-F238E27FC236}">
                <a16:creationId xmlns:a16="http://schemas.microsoft.com/office/drawing/2014/main" id="{5070F865-09E7-8F4A-A87D-612ED5BD52B3}"/>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457200" y="6507790"/>
            <a:ext cx="914400" cy="134416"/>
          </a:xfrm>
          <a:prstGeom prst="rect">
            <a:avLst/>
          </a:prstGeom>
          <a:noFill/>
        </p:spPr>
      </p:pic>
      <p:sp>
        <p:nvSpPr>
          <p:cNvPr id="6" name="Slide Number Placeholder 5">
            <a:extLst>
              <a:ext uri="{FF2B5EF4-FFF2-40B4-BE49-F238E27FC236}">
                <a16:creationId xmlns:a16="http://schemas.microsoft.com/office/drawing/2014/main" id="{D1CA6FB8-E2F7-864D-8029-F1116D07D212}"/>
              </a:ext>
            </a:extLst>
          </p:cNvPr>
          <p:cNvSpPr>
            <a:spLocks noGrp="1"/>
          </p:cNvSpPr>
          <p:nvPr>
            <p:ph type="sldNum" sz="quarter" idx="4"/>
          </p:nvPr>
        </p:nvSpPr>
        <p:spPr>
          <a:xfrm>
            <a:off x="11558016" y="6519672"/>
            <a:ext cx="409575" cy="341078"/>
          </a:xfrm>
          <a:prstGeom prst="rect">
            <a:avLst/>
          </a:prstGeom>
        </p:spPr>
        <p:txBody>
          <a:bodyPr vert="horz" wrap="none" lIns="0" tIns="0" rIns="0" bIns="0" rtlCol="0" anchor="t" anchorCtr="0"/>
          <a:lstStyle>
            <a:lvl1pPr algn="r">
              <a:defRPr sz="1000" b="1">
                <a:solidFill>
                  <a:schemeClr val="tx1"/>
                </a:solidFill>
              </a:defRPr>
            </a:lvl1pPr>
          </a:lstStyle>
          <a:p>
            <a:fld id="{9FBBB179-F8D5-C345-885D-36A3B3A51673}" type="slidenum">
              <a:rPr lang="en-US" smtClean="0"/>
              <a:pPr/>
              <a:t>‹#›</a:t>
            </a:fld>
            <a:endParaRPr lang="en-US"/>
          </a:p>
        </p:txBody>
      </p:sp>
      <p:sp>
        <p:nvSpPr>
          <p:cNvPr id="2" name="Title Placeholder 1">
            <a:extLst>
              <a:ext uri="{FF2B5EF4-FFF2-40B4-BE49-F238E27FC236}">
                <a16:creationId xmlns:a16="http://schemas.microsoft.com/office/drawing/2014/main" id="{BC61FE92-10BC-AE4B-B800-0F6C9A49725A}"/>
              </a:ext>
            </a:extLst>
          </p:cNvPr>
          <p:cNvSpPr>
            <a:spLocks noGrp="1"/>
          </p:cNvSpPr>
          <p:nvPr>
            <p:ph type="title"/>
          </p:nvPr>
        </p:nvSpPr>
        <p:spPr>
          <a:xfrm>
            <a:off x="457200" y="571500"/>
            <a:ext cx="11503152" cy="88412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82871FA-7254-7343-8F8D-80C99C3F9FDA}"/>
              </a:ext>
            </a:extLst>
          </p:cNvPr>
          <p:cNvSpPr>
            <a:spLocks noGrp="1"/>
          </p:cNvSpPr>
          <p:nvPr>
            <p:ph type="body" idx="1"/>
          </p:nvPr>
        </p:nvSpPr>
        <p:spPr>
          <a:xfrm>
            <a:off x="457200" y="1790700"/>
            <a:ext cx="11503152"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1AAADF-52DB-4FA2-FC23-0B86142E5C92}"/>
              </a:ext>
            </a:extLst>
          </p:cNvPr>
          <p:cNvSpPr txBox="1"/>
          <p:nvPr>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3092908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9" r:id="rId9"/>
    <p:sldLayoutId id="2147483720" r:id="rId10"/>
    <p:sldLayoutId id="2147483721" r:id="rId11"/>
    <p:sldLayoutId id="2147483722" r:id="rId12"/>
    <p:sldLayoutId id="2147483723" r:id="rId13"/>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86">
          <p15:clr>
            <a:srgbClr val="F26B43"/>
          </p15:clr>
        </p15:guide>
        <p15:guide id="3" pos="7536">
          <p15:clr>
            <a:srgbClr val="F26B43"/>
          </p15:clr>
        </p15:guide>
        <p15:guide id="7" orient="horz" pos="41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Logo" descr="Corning">
            <a:extLst>
              <a:ext uri="{FF2B5EF4-FFF2-40B4-BE49-F238E27FC236}">
                <a16:creationId xmlns:a16="http://schemas.microsoft.com/office/drawing/2014/main" id="{5070F865-09E7-8F4A-A87D-612ED5BD52B3}"/>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457200" y="6507790"/>
            <a:ext cx="914400" cy="134416"/>
          </a:xfrm>
          <a:prstGeom prst="rect">
            <a:avLst/>
          </a:prstGeom>
          <a:noFill/>
        </p:spPr>
      </p:pic>
      <p:sp>
        <p:nvSpPr>
          <p:cNvPr id="6" name="Slide Number Placeholder 5">
            <a:extLst>
              <a:ext uri="{FF2B5EF4-FFF2-40B4-BE49-F238E27FC236}">
                <a16:creationId xmlns:a16="http://schemas.microsoft.com/office/drawing/2014/main" id="{D1CA6FB8-E2F7-864D-8029-F1116D07D212}"/>
              </a:ext>
            </a:extLst>
          </p:cNvPr>
          <p:cNvSpPr>
            <a:spLocks noGrp="1"/>
          </p:cNvSpPr>
          <p:nvPr>
            <p:ph type="sldNum" sz="quarter" idx="4"/>
          </p:nvPr>
        </p:nvSpPr>
        <p:spPr>
          <a:xfrm>
            <a:off x="11558016" y="6519672"/>
            <a:ext cx="409575" cy="341078"/>
          </a:xfrm>
          <a:prstGeom prst="rect">
            <a:avLst/>
          </a:prstGeom>
        </p:spPr>
        <p:txBody>
          <a:bodyPr vert="horz" wrap="none" lIns="0" tIns="0" rIns="0" bIns="0" rtlCol="0" anchor="t" anchorCtr="0"/>
          <a:lstStyle>
            <a:lvl1pPr algn="r">
              <a:defRPr sz="1000" b="1">
                <a:solidFill>
                  <a:schemeClr val="tx1"/>
                </a:solidFill>
              </a:defRPr>
            </a:lvl1pPr>
          </a:lstStyle>
          <a:p>
            <a:fld id="{9FBBB179-F8D5-C345-885D-36A3B3A51673}" type="slidenum">
              <a:rPr lang="en-US" smtClean="0"/>
              <a:pPr/>
              <a:t>‹#›</a:t>
            </a:fld>
            <a:endParaRPr lang="en-US"/>
          </a:p>
        </p:txBody>
      </p:sp>
      <p:sp>
        <p:nvSpPr>
          <p:cNvPr id="2" name="Title Placeholder 1">
            <a:extLst>
              <a:ext uri="{FF2B5EF4-FFF2-40B4-BE49-F238E27FC236}">
                <a16:creationId xmlns:a16="http://schemas.microsoft.com/office/drawing/2014/main" id="{BC61FE92-10BC-AE4B-B800-0F6C9A49725A}"/>
              </a:ext>
            </a:extLst>
          </p:cNvPr>
          <p:cNvSpPr>
            <a:spLocks noGrp="1"/>
          </p:cNvSpPr>
          <p:nvPr>
            <p:ph type="title"/>
          </p:nvPr>
        </p:nvSpPr>
        <p:spPr>
          <a:xfrm>
            <a:off x="457200" y="571500"/>
            <a:ext cx="11503152" cy="88412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82871FA-7254-7343-8F8D-80C99C3F9FDA}"/>
              </a:ext>
            </a:extLst>
          </p:cNvPr>
          <p:cNvSpPr>
            <a:spLocks noGrp="1"/>
          </p:cNvSpPr>
          <p:nvPr>
            <p:ph type="body" idx="1"/>
          </p:nvPr>
        </p:nvSpPr>
        <p:spPr>
          <a:xfrm>
            <a:off x="457200" y="1790700"/>
            <a:ext cx="11503152" cy="4381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1AAADF-52DB-4FA2-FC23-0B86142E5C92}"/>
              </a:ext>
            </a:extLst>
          </p:cNvPr>
          <p:cNvSpPr txBox="1"/>
          <p:nvPr>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3476042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98" r:id="rId13"/>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86">
          <p15:clr>
            <a:srgbClr val="F26B43"/>
          </p15:clr>
        </p15:guide>
        <p15:guide id="3" pos="7536">
          <p15:clr>
            <a:srgbClr val="F26B43"/>
          </p15:clr>
        </p15:guide>
        <p15:guide id="7" orient="horz" pos="418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87CF3-AA53-4C22-9113-52F08CC288F4}"/>
              </a:ext>
            </a:extLst>
          </p:cNvPr>
          <p:cNvPicPr>
            <a:picLocks noChangeAspect="1"/>
          </p:cNvPicPr>
          <p:nvPr userDrawn="1"/>
        </p:nvPicPr>
        <p:blipFill>
          <a:blip r:embed="rId17"/>
          <a:stretch>
            <a:fillRect/>
          </a:stretch>
        </p:blipFill>
        <p:spPr>
          <a:xfrm>
            <a:off x="246969" y="6462271"/>
            <a:ext cx="1209017" cy="279395"/>
          </a:xfrm>
          <a:prstGeom prst="rect">
            <a:avLst/>
          </a:prstGeom>
        </p:spPr>
      </p:pic>
      <p:sp>
        <p:nvSpPr>
          <p:cNvPr id="2" name="Title Placeholder 1"/>
          <p:cNvSpPr>
            <a:spLocks noGrp="1"/>
          </p:cNvSpPr>
          <p:nvPr>
            <p:ph type="title"/>
          </p:nvPr>
        </p:nvSpPr>
        <p:spPr>
          <a:xfrm>
            <a:off x="304800" y="121920"/>
            <a:ext cx="11582400" cy="914400"/>
          </a:xfrm>
          <a:prstGeom prst="rect">
            <a:avLst/>
          </a:prstGeom>
        </p:spPr>
        <p:txBody>
          <a:bodyPr vert="horz" lIns="91440" tIns="45720" rIns="91440" bIns="45720" rtlCol="0" anchor="b" anchorCtr="0">
            <a:noAutofit/>
          </a:bodyPr>
          <a:lstStyle/>
          <a:p>
            <a:r>
              <a:rPr lang="en-US"/>
              <a:t>Click to edit Master title style</a:t>
            </a:r>
          </a:p>
        </p:txBody>
      </p:sp>
      <p:sp>
        <p:nvSpPr>
          <p:cNvPr id="8" name="TextBox 7"/>
          <p:cNvSpPr txBox="1"/>
          <p:nvPr/>
        </p:nvSpPr>
        <p:spPr>
          <a:xfrm>
            <a:off x="11277600" y="6449568"/>
            <a:ext cx="609600" cy="243840"/>
          </a:xfrm>
          <a:prstGeom prst="rect">
            <a:avLst/>
          </a:prstGeom>
        </p:spPr>
        <p:txBody>
          <a:bodyPr vert="horz" lIns="0" tIns="60960" rIns="0" bIns="60960" rtlCol="0" anchor="ctr"/>
          <a:lstStyle/>
          <a:p>
            <a:pPr marL="0" algn="r" defTabSz="1219170" rtl="0" eaLnBrk="1" latinLnBrk="0" hangingPunct="1"/>
            <a:fld id="{6BD60253-A662-F240-BA74-86737CD619AE}" type="slidenum">
              <a:rPr lang="en-US" sz="1333" kern="1200" baseline="0" smtClean="0">
                <a:solidFill>
                  <a:srgbClr val="000000"/>
                </a:solidFill>
                <a:latin typeface="+mn-lt"/>
                <a:ea typeface="+mn-ea"/>
                <a:cs typeface="+mn-cs"/>
              </a:rPr>
              <a:pPr marL="0" algn="r" defTabSz="1219170" rtl="0" eaLnBrk="1" latinLnBrk="0" hangingPunct="1"/>
              <a:t>‹#›</a:t>
            </a:fld>
            <a:endParaRPr lang="en-US" sz="1333" kern="1200">
              <a:solidFill>
                <a:srgbClr val="000000"/>
              </a:solidFill>
              <a:latin typeface="+mn-lt"/>
              <a:ea typeface="+mn-ea"/>
              <a:cs typeface="+mn-cs"/>
            </a:endParaRPr>
          </a:p>
        </p:txBody>
      </p:sp>
      <p:sp>
        <p:nvSpPr>
          <p:cNvPr id="9" name="Text Placeholder 2">
            <a:extLst>
              <a:ext uri="{FF2B5EF4-FFF2-40B4-BE49-F238E27FC236}">
                <a16:creationId xmlns:a16="http://schemas.microsoft.com/office/drawing/2014/main" id="{EB654C7E-75CB-45E5-9215-5BE03704C2CC}"/>
              </a:ext>
            </a:extLst>
          </p:cNvPr>
          <p:cNvSpPr>
            <a:spLocks noGrp="1"/>
          </p:cNvSpPr>
          <p:nvPr>
            <p:ph type="body" idx="1"/>
          </p:nvPr>
        </p:nvSpPr>
        <p:spPr>
          <a:xfrm>
            <a:off x="304800" y="1216153"/>
            <a:ext cx="11582400" cy="505968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 descr="Corning Restricted                     ">
            <a:extLst>
              <a:ext uri="{FF2B5EF4-FFF2-40B4-BE49-F238E27FC236}">
                <a16:creationId xmlns:a16="http://schemas.microsoft.com/office/drawing/2014/main" id="{45D1F622-EC33-4725-BBF2-1F0DD88CA90A}"/>
              </a:ext>
            </a:extLst>
          </p:cNvPr>
          <p:cNvSpPr txBox="1"/>
          <p:nvPr userDrawn="1"/>
        </p:nvSpPr>
        <p:spPr>
          <a:xfrm>
            <a:off x="0" y="6400800"/>
            <a:ext cx="12192000" cy="328231"/>
          </a:xfrm>
          <a:prstGeom prst="rect">
            <a:avLst/>
          </a:prstGeom>
          <a:noFill/>
        </p:spPr>
        <p:txBody>
          <a:bodyPr vert="horz" wrap="square" lIns="121920" tIns="60960" rIns="121920" bIns="60960" rtlCol="0">
            <a:spAutoFit/>
          </a:bodyPr>
          <a:lstStyle/>
          <a:p>
            <a:pPr algn="r"/>
            <a:r>
              <a:rPr lang="en-US" sz="1333" b="0" i="0" u="none" baseline="0">
                <a:solidFill>
                  <a:srgbClr val="000000"/>
                </a:solidFill>
                <a:latin typeface="Arial" panose="020B0604020202020204" pitchFamily="34" charset="0"/>
              </a:rPr>
              <a:t>Corning Restricted                    </a:t>
            </a:r>
            <a:r>
              <a:rPr lang="en-US" sz="1067" b="0" i="0" u="none" baseline="0">
                <a:solidFill>
                  <a:srgbClr val="000000"/>
                </a:solidFill>
                <a:latin typeface="arial" panose="020B0604020202020204" pitchFamily="34" charset="0"/>
              </a:rPr>
              <a:t> </a:t>
            </a:r>
          </a:p>
        </p:txBody>
      </p:sp>
      <p:sp>
        <p:nvSpPr>
          <p:cNvPr id="4" name="TextBox 3">
            <a:extLst>
              <a:ext uri="{FF2B5EF4-FFF2-40B4-BE49-F238E27FC236}">
                <a16:creationId xmlns:a16="http://schemas.microsoft.com/office/drawing/2014/main" id="{8EDCCC65-0C99-9D8E-A591-8A51B4D72DF8}"/>
              </a:ext>
            </a:extLst>
          </p:cNvPr>
          <p:cNvSpPr txBox="1"/>
          <p:nvPr userDrawn="1">
            <p:extLst>
              <p:ext uri="{1162E1C5-73C7-4A58-AE30-91384D911F3F}">
                <p184:classification xmlns:p184="http://schemas.microsoft.com/office/powerpoint/2018/4/main" val="ftr"/>
              </p:ext>
            </p:extLst>
          </p:nvPr>
        </p:nvSpPr>
        <p:spPr>
          <a:xfrm>
            <a:off x="10215034" y="6654801"/>
            <a:ext cx="2023533" cy="205121"/>
          </a:xfrm>
          <a:prstGeom prst="rect">
            <a:avLst/>
          </a:prstGeom>
        </p:spPr>
        <p:txBody>
          <a:bodyPr horzOverflow="overflow" lIns="0" tIns="0" rIns="0" bIns="0">
            <a:spAutoFit/>
          </a:bodyPr>
          <a:lstStyle/>
          <a:p>
            <a:pPr algn="l"/>
            <a:r>
              <a:rPr lang="en-US" sz="1333">
                <a:solidFill>
                  <a:srgbClr val="000000"/>
                </a:solidFill>
                <a:latin typeface="Arial" panose="020B0604020202020204" pitchFamily="34" charset="0"/>
                <a:cs typeface="Arial" panose="020B0604020202020204" pitchFamily="34" charset="0"/>
              </a:rPr>
              <a:t>Confidential - Corning (L3)</a:t>
            </a:r>
          </a:p>
        </p:txBody>
      </p:sp>
    </p:spTree>
    <p:extLst>
      <p:ext uri="{BB962C8B-B14F-4D97-AF65-F5344CB8AC3E}">
        <p14:creationId xmlns:p14="http://schemas.microsoft.com/office/powerpoint/2010/main" val="18639689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dt="0"/>
  <p:txStyles>
    <p:titleStyle>
      <a:lvl1pPr algn="l" defTabSz="1219170" rtl="0" eaLnBrk="1" latinLnBrk="0" hangingPunct="1">
        <a:spcBef>
          <a:spcPct val="0"/>
        </a:spcBef>
        <a:buNone/>
        <a:defRPr sz="2933" b="1" kern="1200">
          <a:solidFill>
            <a:schemeClr val="tx1"/>
          </a:solidFill>
          <a:latin typeface="+mj-lt"/>
          <a:ea typeface="+mj-ea"/>
          <a:cs typeface="+mj-cs"/>
        </a:defRPr>
      </a:lvl1pPr>
    </p:titleStyle>
    <p:bodyStyle>
      <a:lvl1pPr marL="304792"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667" kern="1200">
          <a:solidFill>
            <a:schemeClr val="tx1"/>
          </a:solidFill>
          <a:latin typeface="+mn-lt"/>
          <a:ea typeface="+mn-ea"/>
          <a:cs typeface="+mn-cs"/>
        </a:defRPr>
      </a:lvl1pPr>
      <a:lvl2pPr marL="609585"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400" kern="1200">
          <a:solidFill>
            <a:schemeClr val="tx1"/>
          </a:solidFill>
          <a:latin typeface="+mn-lt"/>
          <a:ea typeface="+mn-ea"/>
          <a:cs typeface="+mn-cs"/>
        </a:defRPr>
      </a:lvl2pPr>
      <a:lvl3pPr marL="914377"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133" kern="1200">
          <a:solidFill>
            <a:schemeClr val="tx1"/>
          </a:solidFill>
          <a:latin typeface="+mn-lt"/>
          <a:ea typeface="+mn-ea"/>
          <a:cs typeface="+mn-cs"/>
        </a:defRPr>
      </a:lvl3pPr>
      <a:lvl4pPr marL="1219170" marR="0" indent="-304792" algn="l" defTabSz="1219170" rtl="0" eaLnBrk="1" fontAlgn="auto" latinLnBrk="0" hangingPunct="1">
        <a:lnSpc>
          <a:spcPct val="100000"/>
        </a:lnSpc>
        <a:spcBef>
          <a:spcPts val="800"/>
        </a:spcBef>
        <a:spcAft>
          <a:spcPts val="0"/>
        </a:spcAft>
        <a:buClr>
          <a:srgbClr val="005293"/>
        </a:buClr>
        <a:buSzTx/>
        <a:buFont typeface="Arial" pitchFamily="34" charset="0"/>
        <a:buChar char="–"/>
        <a:tabLst/>
        <a:defRPr sz="2133" kern="1200">
          <a:solidFill>
            <a:schemeClr val="tx1"/>
          </a:solidFill>
          <a:latin typeface="+mn-lt"/>
          <a:ea typeface="+mn-ea"/>
          <a:cs typeface="+mn-cs"/>
        </a:defRPr>
      </a:lvl4pPr>
      <a:lvl5pPr marL="1523962"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5pPr>
      <a:lvl6pPr marL="1828754" indent="-304792" algn="l" defTabSz="1219170" rtl="0" eaLnBrk="1" latinLnBrk="0" hangingPunct="1">
        <a:spcBef>
          <a:spcPts val="800"/>
        </a:spcBef>
        <a:buClr>
          <a:schemeClr val="accent1"/>
        </a:buClr>
        <a:buFont typeface="Arial" panose="020B0604020202020204" pitchFamily="34" charset="0"/>
        <a:buChar char="–"/>
        <a:defRPr sz="2133" kern="1200">
          <a:solidFill>
            <a:schemeClr val="tx1"/>
          </a:solidFill>
          <a:latin typeface="+mn-lt"/>
          <a:ea typeface="+mn-ea"/>
          <a:cs typeface="+mn-cs"/>
        </a:defRPr>
      </a:lvl6pPr>
      <a:lvl7pPr marL="2133547"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7pPr>
      <a:lvl8pPr marL="2438339" indent="-304792" algn="l" defTabSz="1219170" rtl="0" eaLnBrk="1" latinLnBrk="0" hangingPunct="1">
        <a:spcBef>
          <a:spcPts val="800"/>
        </a:spcBef>
        <a:buClr>
          <a:schemeClr val="accent1"/>
        </a:buClr>
        <a:buFont typeface="Arial" panose="020B0604020202020204" pitchFamily="34" charset="0"/>
        <a:buChar char="–"/>
        <a:defRPr sz="2133" kern="1200">
          <a:solidFill>
            <a:schemeClr val="tx1"/>
          </a:solidFill>
          <a:latin typeface="+mn-lt"/>
          <a:ea typeface="+mn-ea"/>
          <a:cs typeface="+mn-cs"/>
        </a:defRPr>
      </a:lvl8pPr>
      <a:lvl9pPr marL="2743131" indent="-304792" algn="l" defTabSz="1219170" rtl="0" eaLnBrk="1" latinLnBrk="0" hangingPunct="1">
        <a:spcBef>
          <a:spcPts val="800"/>
        </a:spcBef>
        <a:buClr>
          <a:schemeClr val="accent1"/>
        </a:buClr>
        <a:buFont typeface="Arial" pitchFamily="34" charset="0"/>
        <a:buChar char="•"/>
        <a:defRPr sz="21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500" y="91440"/>
            <a:ext cx="11303000" cy="68580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44500" y="914400"/>
            <a:ext cx="11303000" cy="53863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1FA8AF6-D7CA-40DF-A713-A9257DC78E3F}"/>
              </a:ext>
            </a:extLst>
          </p:cNvPr>
          <p:cNvSpPr txBox="1"/>
          <p:nvPr userDrawn="1"/>
        </p:nvSpPr>
        <p:spPr>
          <a:xfrm>
            <a:off x="11430000" y="6547104"/>
            <a:ext cx="457200" cy="182880"/>
          </a:xfrm>
          <a:prstGeom prst="rect">
            <a:avLst/>
          </a:prstGeom>
        </p:spPr>
        <p:txBody>
          <a:bodyPr vert="horz" lIns="0" tIns="45720" rIns="0" bIns="45720" rtlCol="0" anchor="ctr"/>
          <a:lstStyle/>
          <a:p>
            <a:pPr marL="0" algn="r" defTabSz="914400" rtl="0" eaLnBrk="1" latinLnBrk="0" hangingPunct="1"/>
            <a:fld id="{6BD60253-A662-F240-BA74-86737CD619AE}" type="slidenum">
              <a:rPr lang="en-US" sz="1000" kern="1200" baseline="0" smtClean="0">
                <a:solidFill>
                  <a:srgbClr val="000000"/>
                </a:solidFill>
                <a:latin typeface="+mn-lt"/>
                <a:ea typeface="+mn-ea"/>
                <a:cs typeface="+mn-cs"/>
              </a:rPr>
              <a:pPr marL="0" algn="r" defTabSz="914400" rtl="0" eaLnBrk="1" latinLnBrk="0" hangingPunct="1"/>
              <a:t>‹#›</a:t>
            </a:fld>
            <a:endParaRPr lang="en-US" sz="1000" kern="1200">
              <a:solidFill>
                <a:srgbClr val="000000"/>
              </a:solidFill>
              <a:latin typeface="+mn-lt"/>
              <a:ea typeface="+mn-ea"/>
              <a:cs typeface="+mn-cs"/>
            </a:endParaRPr>
          </a:p>
        </p:txBody>
      </p:sp>
      <p:sp>
        <p:nvSpPr>
          <p:cNvPr id="5" name="TextBox 4">
            <a:extLst>
              <a:ext uri="{FF2B5EF4-FFF2-40B4-BE49-F238E27FC236}">
                <a16:creationId xmlns:a16="http://schemas.microsoft.com/office/drawing/2014/main" id="{C925822E-2104-A196-D6E8-33DF782E68EE}"/>
              </a:ext>
            </a:extLst>
          </p:cNvPr>
          <p:cNvSpPr txBox="1"/>
          <p:nvPr userDrawn="1">
            <p:extLst>
              <p:ext uri="{1162E1C5-73C7-4A58-AE30-91384D911F3F}">
                <p184:classification xmlns:p184="http://schemas.microsoft.com/office/powerpoint/2018/4/main" val="ftr"/>
              </p:ext>
            </p:extLst>
          </p:nvPr>
        </p:nvSpPr>
        <p:spPr>
          <a:xfrm>
            <a:off x="10926763" y="6705600"/>
            <a:ext cx="1300162" cy="152400"/>
          </a:xfrm>
          <a:prstGeom prst="rect">
            <a:avLst/>
          </a:prstGeom>
        </p:spPr>
        <p:txBody>
          <a:bodyPr horzOverflow="overflow" lIns="0" tIns="0" rIns="0" bIns="0">
            <a:spAutoFit/>
          </a:bodyPr>
          <a:lstStyle/>
          <a:p>
            <a:pPr algn="l"/>
            <a:r>
              <a:rPr lang="en-US" sz="1000">
                <a:solidFill>
                  <a:srgbClr val="000000"/>
                </a:solidFill>
                <a:latin typeface="Arial" panose="020B0604020202020204" pitchFamily="34" charset="0"/>
                <a:cs typeface="Arial" panose="020B0604020202020204" pitchFamily="34" charset="0"/>
              </a:rPr>
              <a:t>General - Corning (L4)</a:t>
            </a:r>
          </a:p>
        </p:txBody>
      </p:sp>
    </p:spTree>
    <p:extLst>
      <p:ext uri="{BB962C8B-B14F-4D97-AF65-F5344CB8AC3E}">
        <p14:creationId xmlns:p14="http://schemas.microsoft.com/office/powerpoint/2010/main" val="12720477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spcBef>
          <a:spcPts val="600"/>
        </a:spcBef>
        <a:buClr>
          <a:schemeClr val="accent1"/>
        </a:buClr>
        <a:buFont typeface="Arial" pitchFamily="34" charset="0"/>
        <a:buChar char="•"/>
        <a:defRPr lang="en-US" sz="2000" kern="1200" dirty="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svg"/><Relationship Id="rId4" Type="http://schemas.openxmlformats.org/officeDocument/2006/relationships/diagramLayout" Target="../diagrams/layout3.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jpeg"/><Relationship Id="rId1" Type="http://schemas.openxmlformats.org/officeDocument/2006/relationships/slideLayout" Target="../slideLayouts/slideLayout26.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ghgprotocol.org/sites/default/files/standards/Corporate-Value-Chain-Accounting-Reporing-Standard_041613_2.pdf" TargetMode="External"/><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s://www.epa.gov/climateleadership" TargetMode="External"/><Relationship Id="rId3" Type="http://schemas.openxmlformats.org/officeDocument/2006/relationships/hyperlink" Target="http://ghgprotocol.org/" TargetMode="External"/><Relationship Id="rId7" Type="http://schemas.openxmlformats.org/officeDocument/2006/relationships/hyperlink" Target="https://ghgprotocol.org/scope-3-technical-calculation-guidance"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ghgprotocol.org/standards/scope-3-standard" TargetMode="External"/><Relationship Id="rId11" Type="http://schemas.openxmlformats.org/officeDocument/2006/relationships/image" Target="../media/image19.jpeg"/><Relationship Id="rId5" Type="http://schemas.openxmlformats.org/officeDocument/2006/relationships/hyperlink" Target="https://ghgprotocol.org/scope_2_guidance" TargetMode="External"/><Relationship Id="rId10" Type="http://schemas.openxmlformats.org/officeDocument/2006/relationships/hyperlink" Target="https://quantis-suite.com/Scope-3-Evaluator/" TargetMode="External"/><Relationship Id="rId4" Type="http://schemas.openxmlformats.org/officeDocument/2006/relationships/hyperlink" Target="https://ghgprotocol.org/corporate-standard" TargetMode="External"/><Relationship Id="rId9" Type="http://schemas.openxmlformats.org/officeDocument/2006/relationships/hyperlink" Target="https://www.epa.gov/climateleadership/center-corporate-climate-leadership-simplified-ghg-emissions-calculato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jpe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cfpub.epa.gov/si/si_public_record_Report.cfm?dirEntryId=349324&amp;Lab=CESER" TargetMode="External"/><Relationship Id="rId1" Type="http://schemas.openxmlformats.org/officeDocument/2006/relationships/slideLayout" Target="../slideLayouts/slideLayout13.xml"/><Relationship Id="rId4" Type="http://schemas.openxmlformats.org/officeDocument/2006/relationships/image" Target="../media/image44.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8.svg"/></Relationships>
</file>

<file path=ppt/slides/_rels/slide3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ghgprotocol.org/sites/default/files/standards_supporting/Chapter4.pdf" TargetMode="External"/><Relationship Id="rId2" Type="http://schemas.openxmlformats.org/officeDocument/2006/relationships/image" Target="../media/image49.png"/><Relationship Id="rId1" Type="http://schemas.openxmlformats.org/officeDocument/2006/relationships/slideLayout" Target="../slideLayouts/slideLayout10.xml"/><Relationship Id="rId5" Type="http://schemas.openxmlformats.org/officeDocument/2006/relationships/image" Target="../media/image48.sv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1.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53.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5.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7.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quantis-suite.com/Scope-3-Evaluator/"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hyperlink" Target="https://www.epa.gov/climateleadership" TargetMode="External"/><Relationship Id="rId13" Type="http://schemas.openxmlformats.org/officeDocument/2006/relationships/image" Target="../media/image19.jpeg"/><Relationship Id="rId3" Type="http://schemas.openxmlformats.org/officeDocument/2006/relationships/hyperlink" Target="http://ghgprotocol.org/" TargetMode="External"/><Relationship Id="rId7" Type="http://schemas.openxmlformats.org/officeDocument/2006/relationships/hyperlink" Target="https://ghgprotocol.org/scope-3-technical-calculation-guidance" TargetMode="External"/><Relationship Id="rId12" Type="http://schemas.openxmlformats.org/officeDocument/2006/relationships/hyperlink" Target="https://cfpub.epa.gov/si/si_public_record_Report.cfm?dirEntryId=349324&amp;Lab=CESER"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ghgprotocol.org/standards/scope-3-standard" TargetMode="External"/><Relationship Id="rId11" Type="http://schemas.openxmlformats.org/officeDocument/2006/relationships/hyperlink" Target="https://assets.publishing.service.gov.uk/government/uploads/system/uploads/attachment_data/file/404542/Table_13_Indirect_emissions_from_supply_chain_2007-2011.xls" TargetMode="External"/><Relationship Id="rId5" Type="http://schemas.openxmlformats.org/officeDocument/2006/relationships/hyperlink" Target="https://ghgprotocol.org/scope_2_guidance" TargetMode="External"/><Relationship Id="rId10" Type="http://schemas.openxmlformats.org/officeDocument/2006/relationships/hyperlink" Target="https://quantis-suite.com/Scope-3-Evaluator/" TargetMode="External"/><Relationship Id="rId4" Type="http://schemas.openxmlformats.org/officeDocument/2006/relationships/hyperlink" Target="https://ghgprotocol.org/corporate-standard" TargetMode="External"/><Relationship Id="rId9" Type="http://schemas.openxmlformats.org/officeDocument/2006/relationships/hyperlink" Target="https://www.epa.gov/climateleadership/center-corporate-climate-leadership-simplified-ghg-emissions-calculator"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a:t> </a:t>
            </a:r>
            <a:br>
              <a:rPr lang="en-US"/>
            </a:br>
            <a:br>
              <a:rPr lang="en-US"/>
            </a:br>
            <a:r>
              <a:rPr lang="en-US" sz="2800"/>
              <a:t>Corning Scope 3 Emission Program</a:t>
            </a:r>
            <a:br>
              <a:rPr lang="en-US" sz="2800"/>
            </a:br>
            <a:br>
              <a:rPr lang="en-US" sz="2800"/>
            </a:br>
            <a:endParaRPr lang="en-US" sz="280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endParaRPr lang="en-US" sz="1600"/>
          </a:p>
        </p:txBody>
      </p:sp>
    </p:spTree>
    <p:extLst>
      <p:ext uri="{BB962C8B-B14F-4D97-AF65-F5344CB8AC3E}">
        <p14:creationId xmlns:p14="http://schemas.microsoft.com/office/powerpoint/2010/main" val="164234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0710D6-616C-129C-B493-E9A2F8B27B6D}"/>
              </a:ext>
            </a:extLst>
          </p:cNvPr>
          <p:cNvSpPr/>
          <p:nvPr/>
        </p:nvSpPr>
        <p:spPr>
          <a:xfrm>
            <a:off x="172720" y="1046480"/>
            <a:ext cx="5923280" cy="25746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solidFill>
                <a:schemeClr val="tx1"/>
              </a:solidFill>
            </a:endParaRPr>
          </a:p>
        </p:txBody>
      </p:sp>
      <p:sp>
        <p:nvSpPr>
          <p:cNvPr id="2" name="Slide Number Placeholder 1">
            <a:extLst>
              <a:ext uri="{FF2B5EF4-FFF2-40B4-BE49-F238E27FC236}">
                <a16:creationId xmlns:a16="http://schemas.microsoft.com/office/drawing/2014/main" id="{22A47EB1-BC13-4002-B347-C737541DB2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BB179-F8D5-C345-885D-36A3B3A51673}" type="slidenum">
              <a:rPr kumimoji="0" lang="en-US" sz="10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0ADE1C48-E6E9-4F04-9D95-0C6558249CCD}"/>
              </a:ext>
            </a:extLst>
          </p:cNvPr>
          <p:cNvSpPr>
            <a:spLocks noGrp="1"/>
          </p:cNvSpPr>
          <p:nvPr>
            <p:ph type="title"/>
          </p:nvPr>
        </p:nvSpPr>
        <p:spPr/>
        <p:txBody>
          <a:bodyPr/>
          <a:lstStyle/>
          <a:p>
            <a:r>
              <a:rPr lang="en-US">
                <a:solidFill>
                  <a:schemeClr val="tx1"/>
                </a:solidFill>
              </a:rPr>
              <a:t>2023 Corning Sustainability Goals</a:t>
            </a:r>
          </a:p>
        </p:txBody>
      </p:sp>
      <p:sp>
        <p:nvSpPr>
          <p:cNvPr id="11" name="TextBox 10">
            <a:extLst>
              <a:ext uri="{FF2B5EF4-FFF2-40B4-BE49-F238E27FC236}">
                <a16:creationId xmlns:a16="http://schemas.microsoft.com/office/drawing/2014/main" id="{C9395204-4E49-4B28-BB31-50CBFC4B2523}"/>
              </a:ext>
            </a:extLst>
          </p:cNvPr>
          <p:cNvSpPr txBox="1"/>
          <p:nvPr/>
        </p:nvSpPr>
        <p:spPr>
          <a:xfrm>
            <a:off x="1852038" y="1609999"/>
            <a:ext cx="4087248" cy="4832092"/>
          </a:xfrm>
          <a:prstGeom prst="rect">
            <a:avLst/>
          </a:prstGeom>
          <a:noFill/>
        </p:spPr>
        <p:txBody>
          <a:bodyPr wrap="square"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absolute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Scope 1 and 2 greenhouse gas (GHG)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emissions 30% by 2028 from a 2021 base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absolute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Scope 3 GHG emissions</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covering purchased goods and services, capital goods, fuel- and energy-related activities, and upstream transportation and distribution 17.5% by 2028 from a 2021 base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Increase our use of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renewable energy</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by 400% by 2030 from a 2018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2023, assess Corning’s exposure to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water</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2024, Corning will be generating monthly, accurate, and comprehensive water use data for our top 10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water</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-use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2028, Corning will increase its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waste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diversion rate to greater than 80% globally</a:t>
            </a:r>
          </a:p>
        </p:txBody>
      </p:sp>
      <p:sp>
        <p:nvSpPr>
          <p:cNvPr id="13" name="TextBox 12">
            <a:extLst>
              <a:ext uri="{FF2B5EF4-FFF2-40B4-BE49-F238E27FC236}">
                <a16:creationId xmlns:a16="http://schemas.microsoft.com/office/drawing/2014/main" id="{156A31BF-0E17-413A-86A0-BEF17A59CC25}"/>
              </a:ext>
            </a:extLst>
          </p:cNvPr>
          <p:cNvSpPr txBox="1"/>
          <p:nvPr/>
        </p:nvSpPr>
        <p:spPr>
          <a:xfrm>
            <a:off x="7855303" y="1609999"/>
            <a:ext cx="4145003" cy="4616648"/>
          </a:xfrm>
          <a:prstGeom prst="rect">
            <a:avLst/>
          </a:prstGeom>
          <a:noFill/>
        </p:spPr>
        <p:txBody>
          <a:bodyPr wrap="square"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the end of 2023, Corning will be generating monthly, accurate, and comprehensive landfill waste and diverted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waste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data for our top 10 waste-generating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Certify 100% of our high-risk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suppliers as socially responsible</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by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Reduce our total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recordable case incident rate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(TRIR) within the portion of our operations that disproportionately contribute to our overall recordable injury and illness rate by at least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Encourage increased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volunteerism</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efforts year over year by supporting, rewarding, and recognizing employees’ efforts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Achieve understanding of the </a:t>
            </a:r>
            <a:r>
              <a:rPr kumimoji="0" lang="en-US" sz="1400" b="1" i="0" u="none" strike="noStrike" kern="1200" cap="none" spc="0" normalizeH="0" baseline="0" noProof="0">
                <a:ln>
                  <a:noFill/>
                </a:ln>
                <a:solidFill>
                  <a:srgbClr val="1A45D7"/>
                </a:solidFill>
                <a:effectLst/>
                <a:uLnTx/>
                <a:uFillTx/>
                <a:latin typeface="Arial" panose="020B0604020202020204"/>
                <a:ea typeface="+mn-ea"/>
                <a:cs typeface="+mn-cs"/>
              </a:rPr>
              <a:t>Corning Code of Conduct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including how to report allegations of ethical or legal misconduct, among 100% of employees </a:t>
            </a:r>
          </a:p>
        </p:txBody>
      </p:sp>
      <p:pic>
        <p:nvPicPr>
          <p:cNvPr id="24" name="Picture 23">
            <a:extLst>
              <a:ext uri="{FF2B5EF4-FFF2-40B4-BE49-F238E27FC236}">
                <a16:creationId xmlns:a16="http://schemas.microsoft.com/office/drawing/2014/main" id="{2808F5B3-0755-4A8E-971C-EE41714EF6D4}"/>
              </a:ext>
            </a:extLst>
          </p:cNvPr>
          <p:cNvPicPr>
            <a:picLocks noChangeAspect="1"/>
          </p:cNvPicPr>
          <p:nvPr/>
        </p:nvPicPr>
        <p:blipFill>
          <a:blip r:embed="rId3"/>
          <a:stretch>
            <a:fillRect/>
          </a:stretch>
        </p:blipFill>
        <p:spPr>
          <a:xfrm>
            <a:off x="939535" y="1654864"/>
            <a:ext cx="420624" cy="420624"/>
          </a:xfrm>
          <a:prstGeom prst="rect">
            <a:avLst/>
          </a:prstGeom>
        </p:spPr>
      </p:pic>
      <p:pic>
        <p:nvPicPr>
          <p:cNvPr id="26" name="Picture 25">
            <a:extLst>
              <a:ext uri="{FF2B5EF4-FFF2-40B4-BE49-F238E27FC236}">
                <a16:creationId xmlns:a16="http://schemas.microsoft.com/office/drawing/2014/main" id="{5B3B04E6-3318-4728-BEF8-0D4DD6CFA238}"/>
              </a:ext>
            </a:extLst>
          </p:cNvPr>
          <p:cNvPicPr>
            <a:picLocks noChangeAspect="1"/>
          </p:cNvPicPr>
          <p:nvPr/>
        </p:nvPicPr>
        <p:blipFill>
          <a:blip r:embed="rId4"/>
          <a:stretch>
            <a:fillRect/>
          </a:stretch>
        </p:blipFill>
        <p:spPr>
          <a:xfrm>
            <a:off x="1412204" y="1654864"/>
            <a:ext cx="420624" cy="420624"/>
          </a:xfrm>
          <a:prstGeom prst="rect">
            <a:avLst/>
          </a:prstGeom>
        </p:spPr>
      </p:pic>
      <p:pic>
        <p:nvPicPr>
          <p:cNvPr id="4" name="Picture 3">
            <a:extLst>
              <a:ext uri="{FF2B5EF4-FFF2-40B4-BE49-F238E27FC236}">
                <a16:creationId xmlns:a16="http://schemas.microsoft.com/office/drawing/2014/main" id="{8FE6888B-7099-8E88-EE72-B99BA667012D}"/>
              </a:ext>
            </a:extLst>
          </p:cNvPr>
          <p:cNvPicPr>
            <a:picLocks noChangeAspect="1"/>
          </p:cNvPicPr>
          <p:nvPr/>
        </p:nvPicPr>
        <p:blipFill>
          <a:blip r:embed="rId5"/>
          <a:stretch>
            <a:fillRect/>
          </a:stretch>
        </p:blipFill>
        <p:spPr>
          <a:xfrm>
            <a:off x="457200" y="2498120"/>
            <a:ext cx="423984" cy="425621"/>
          </a:xfrm>
          <a:prstGeom prst="rect">
            <a:avLst/>
          </a:prstGeom>
        </p:spPr>
      </p:pic>
      <p:pic>
        <p:nvPicPr>
          <p:cNvPr id="5" name="Picture 4">
            <a:extLst>
              <a:ext uri="{FF2B5EF4-FFF2-40B4-BE49-F238E27FC236}">
                <a16:creationId xmlns:a16="http://schemas.microsoft.com/office/drawing/2014/main" id="{62814FB4-73D4-8BB0-EBE2-59784C5CE68F}"/>
              </a:ext>
            </a:extLst>
          </p:cNvPr>
          <p:cNvPicPr>
            <a:picLocks noChangeAspect="1"/>
          </p:cNvPicPr>
          <p:nvPr/>
        </p:nvPicPr>
        <p:blipFill>
          <a:blip r:embed="rId5"/>
          <a:stretch>
            <a:fillRect/>
          </a:stretch>
        </p:blipFill>
        <p:spPr>
          <a:xfrm>
            <a:off x="460810" y="1654864"/>
            <a:ext cx="423984" cy="425621"/>
          </a:xfrm>
          <a:prstGeom prst="rect">
            <a:avLst/>
          </a:prstGeom>
        </p:spPr>
      </p:pic>
      <p:pic>
        <p:nvPicPr>
          <p:cNvPr id="6" name="Picture 5">
            <a:extLst>
              <a:ext uri="{FF2B5EF4-FFF2-40B4-BE49-F238E27FC236}">
                <a16:creationId xmlns:a16="http://schemas.microsoft.com/office/drawing/2014/main" id="{0C3B103C-90A1-0075-664D-B16D7B19ACF3}"/>
              </a:ext>
            </a:extLst>
          </p:cNvPr>
          <p:cNvPicPr>
            <a:picLocks noChangeAspect="1"/>
          </p:cNvPicPr>
          <p:nvPr/>
        </p:nvPicPr>
        <p:blipFill>
          <a:blip r:embed="rId3"/>
          <a:stretch>
            <a:fillRect/>
          </a:stretch>
        </p:blipFill>
        <p:spPr>
          <a:xfrm>
            <a:off x="935064" y="2498120"/>
            <a:ext cx="420624" cy="420624"/>
          </a:xfrm>
          <a:prstGeom prst="rect">
            <a:avLst/>
          </a:prstGeom>
        </p:spPr>
      </p:pic>
      <p:pic>
        <p:nvPicPr>
          <p:cNvPr id="8" name="Picture 7">
            <a:extLst>
              <a:ext uri="{FF2B5EF4-FFF2-40B4-BE49-F238E27FC236}">
                <a16:creationId xmlns:a16="http://schemas.microsoft.com/office/drawing/2014/main" id="{1BEBD6D6-FB73-0661-4A13-0CC295B62ECA}"/>
              </a:ext>
            </a:extLst>
          </p:cNvPr>
          <p:cNvPicPr>
            <a:picLocks noChangeAspect="1"/>
          </p:cNvPicPr>
          <p:nvPr/>
        </p:nvPicPr>
        <p:blipFill>
          <a:blip r:embed="rId4"/>
          <a:stretch>
            <a:fillRect/>
          </a:stretch>
        </p:blipFill>
        <p:spPr>
          <a:xfrm>
            <a:off x="1416969" y="2498120"/>
            <a:ext cx="420624" cy="420624"/>
          </a:xfrm>
          <a:prstGeom prst="rect">
            <a:avLst/>
          </a:prstGeom>
        </p:spPr>
      </p:pic>
      <p:pic>
        <p:nvPicPr>
          <p:cNvPr id="9" name="Picture 8">
            <a:extLst>
              <a:ext uri="{FF2B5EF4-FFF2-40B4-BE49-F238E27FC236}">
                <a16:creationId xmlns:a16="http://schemas.microsoft.com/office/drawing/2014/main" id="{E599B3EB-5951-AB56-3745-4C2450A0E31A}"/>
              </a:ext>
            </a:extLst>
          </p:cNvPr>
          <p:cNvPicPr>
            <a:picLocks noChangeAspect="1"/>
          </p:cNvPicPr>
          <p:nvPr/>
        </p:nvPicPr>
        <p:blipFill>
          <a:blip r:embed="rId5"/>
          <a:stretch>
            <a:fillRect/>
          </a:stretch>
        </p:blipFill>
        <p:spPr>
          <a:xfrm>
            <a:off x="457200" y="3760165"/>
            <a:ext cx="423984" cy="425621"/>
          </a:xfrm>
          <a:prstGeom prst="rect">
            <a:avLst/>
          </a:prstGeom>
        </p:spPr>
      </p:pic>
      <p:pic>
        <p:nvPicPr>
          <p:cNvPr id="10" name="Picture 9">
            <a:extLst>
              <a:ext uri="{FF2B5EF4-FFF2-40B4-BE49-F238E27FC236}">
                <a16:creationId xmlns:a16="http://schemas.microsoft.com/office/drawing/2014/main" id="{BFBAFE38-96E9-6CBD-DE18-82DE4567147B}"/>
              </a:ext>
            </a:extLst>
          </p:cNvPr>
          <p:cNvPicPr>
            <a:picLocks noChangeAspect="1"/>
          </p:cNvPicPr>
          <p:nvPr/>
        </p:nvPicPr>
        <p:blipFill>
          <a:blip r:embed="rId3"/>
          <a:stretch>
            <a:fillRect/>
          </a:stretch>
        </p:blipFill>
        <p:spPr>
          <a:xfrm>
            <a:off x="935064" y="3760165"/>
            <a:ext cx="420624" cy="420624"/>
          </a:xfrm>
          <a:prstGeom prst="rect">
            <a:avLst/>
          </a:prstGeom>
        </p:spPr>
      </p:pic>
      <p:pic>
        <p:nvPicPr>
          <p:cNvPr id="12" name="Picture 11">
            <a:extLst>
              <a:ext uri="{FF2B5EF4-FFF2-40B4-BE49-F238E27FC236}">
                <a16:creationId xmlns:a16="http://schemas.microsoft.com/office/drawing/2014/main" id="{B352E00D-3DF6-5FED-02F2-E9E74DC41D2B}"/>
              </a:ext>
            </a:extLst>
          </p:cNvPr>
          <p:cNvPicPr>
            <a:picLocks noChangeAspect="1"/>
          </p:cNvPicPr>
          <p:nvPr/>
        </p:nvPicPr>
        <p:blipFill>
          <a:blip r:embed="rId4"/>
          <a:stretch>
            <a:fillRect/>
          </a:stretch>
        </p:blipFill>
        <p:spPr>
          <a:xfrm>
            <a:off x="1416969" y="3760165"/>
            <a:ext cx="420624" cy="420624"/>
          </a:xfrm>
          <a:prstGeom prst="rect">
            <a:avLst/>
          </a:prstGeom>
        </p:spPr>
      </p:pic>
      <p:pic>
        <p:nvPicPr>
          <p:cNvPr id="15" name="Picture 14">
            <a:extLst>
              <a:ext uri="{FF2B5EF4-FFF2-40B4-BE49-F238E27FC236}">
                <a16:creationId xmlns:a16="http://schemas.microsoft.com/office/drawing/2014/main" id="{147944EF-B315-0654-144E-ABBE942D2A0D}"/>
              </a:ext>
            </a:extLst>
          </p:cNvPr>
          <p:cNvPicPr>
            <a:picLocks noChangeAspect="1"/>
          </p:cNvPicPr>
          <p:nvPr/>
        </p:nvPicPr>
        <p:blipFill>
          <a:blip r:embed="rId6"/>
          <a:stretch>
            <a:fillRect/>
          </a:stretch>
        </p:blipFill>
        <p:spPr>
          <a:xfrm>
            <a:off x="6476671" y="2708432"/>
            <a:ext cx="420623" cy="420623"/>
          </a:xfrm>
          <a:prstGeom prst="rect">
            <a:avLst/>
          </a:prstGeom>
        </p:spPr>
      </p:pic>
      <p:pic>
        <p:nvPicPr>
          <p:cNvPr id="17" name="Picture 16">
            <a:extLst>
              <a:ext uri="{FF2B5EF4-FFF2-40B4-BE49-F238E27FC236}">
                <a16:creationId xmlns:a16="http://schemas.microsoft.com/office/drawing/2014/main" id="{E22B0B44-FA2E-8830-E34D-FA6D214C01A8}"/>
              </a:ext>
            </a:extLst>
          </p:cNvPr>
          <p:cNvPicPr>
            <a:picLocks noChangeAspect="1"/>
          </p:cNvPicPr>
          <p:nvPr/>
        </p:nvPicPr>
        <p:blipFill>
          <a:blip r:embed="rId7"/>
          <a:stretch>
            <a:fillRect/>
          </a:stretch>
        </p:blipFill>
        <p:spPr>
          <a:xfrm>
            <a:off x="6953052" y="2708432"/>
            <a:ext cx="420623" cy="422234"/>
          </a:xfrm>
          <a:prstGeom prst="rect">
            <a:avLst/>
          </a:prstGeom>
        </p:spPr>
      </p:pic>
      <p:pic>
        <p:nvPicPr>
          <p:cNvPr id="19" name="Picture 18">
            <a:extLst>
              <a:ext uri="{FF2B5EF4-FFF2-40B4-BE49-F238E27FC236}">
                <a16:creationId xmlns:a16="http://schemas.microsoft.com/office/drawing/2014/main" id="{466DF57C-C848-9610-64F6-F1ED5CB2A686}"/>
              </a:ext>
            </a:extLst>
          </p:cNvPr>
          <p:cNvPicPr>
            <a:picLocks noChangeAspect="1"/>
          </p:cNvPicPr>
          <p:nvPr/>
        </p:nvPicPr>
        <p:blipFill>
          <a:blip r:embed="rId8"/>
          <a:stretch>
            <a:fillRect/>
          </a:stretch>
        </p:blipFill>
        <p:spPr>
          <a:xfrm>
            <a:off x="7429433" y="2703540"/>
            <a:ext cx="420624" cy="425515"/>
          </a:xfrm>
          <a:prstGeom prst="rect">
            <a:avLst/>
          </a:prstGeom>
        </p:spPr>
      </p:pic>
      <p:pic>
        <p:nvPicPr>
          <p:cNvPr id="21" name="Picture 20">
            <a:extLst>
              <a:ext uri="{FF2B5EF4-FFF2-40B4-BE49-F238E27FC236}">
                <a16:creationId xmlns:a16="http://schemas.microsoft.com/office/drawing/2014/main" id="{DA34C6AD-9327-6884-50BF-B8B14AC04DAE}"/>
              </a:ext>
            </a:extLst>
          </p:cNvPr>
          <p:cNvPicPr>
            <a:picLocks noChangeAspect="1"/>
          </p:cNvPicPr>
          <p:nvPr/>
        </p:nvPicPr>
        <p:blipFill>
          <a:blip r:embed="rId9"/>
          <a:stretch>
            <a:fillRect/>
          </a:stretch>
        </p:blipFill>
        <p:spPr>
          <a:xfrm>
            <a:off x="6477943" y="4381864"/>
            <a:ext cx="420623" cy="420623"/>
          </a:xfrm>
          <a:prstGeom prst="rect">
            <a:avLst/>
          </a:prstGeom>
        </p:spPr>
      </p:pic>
      <p:pic>
        <p:nvPicPr>
          <p:cNvPr id="22" name="Picture 21">
            <a:extLst>
              <a:ext uri="{FF2B5EF4-FFF2-40B4-BE49-F238E27FC236}">
                <a16:creationId xmlns:a16="http://schemas.microsoft.com/office/drawing/2014/main" id="{A87A3019-CA40-334F-BD6B-33002FCFD003}"/>
              </a:ext>
            </a:extLst>
          </p:cNvPr>
          <p:cNvPicPr>
            <a:picLocks noChangeAspect="1"/>
          </p:cNvPicPr>
          <p:nvPr/>
        </p:nvPicPr>
        <p:blipFill>
          <a:blip r:embed="rId6"/>
          <a:stretch>
            <a:fillRect/>
          </a:stretch>
        </p:blipFill>
        <p:spPr>
          <a:xfrm>
            <a:off x="6474048" y="5225341"/>
            <a:ext cx="420623" cy="420623"/>
          </a:xfrm>
          <a:prstGeom prst="rect">
            <a:avLst/>
          </a:prstGeom>
        </p:spPr>
      </p:pic>
      <p:pic>
        <p:nvPicPr>
          <p:cNvPr id="25" name="Picture 24">
            <a:extLst>
              <a:ext uri="{FF2B5EF4-FFF2-40B4-BE49-F238E27FC236}">
                <a16:creationId xmlns:a16="http://schemas.microsoft.com/office/drawing/2014/main" id="{B690F3F5-ABF6-8EB4-4B2F-DC47F5519F02}"/>
              </a:ext>
            </a:extLst>
          </p:cNvPr>
          <p:cNvPicPr>
            <a:picLocks noChangeAspect="1"/>
          </p:cNvPicPr>
          <p:nvPr/>
        </p:nvPicPr>
        <p:blipFill>
          <a:blip r:embed="rId7"/>
          <a:stretch>
            <a:fillRect/>
          </a:stretch>
        </p:blipFill>
        <p:spPr>
          <a:xfrm>
            <a:off x="944305" y="4415695"/>
            <a:ext cx="415853" cy="422234"/>
          </a:xfrm>
          <a:prstGeom prst="rect">
            <a:avLst/>
          </a:prstGeom>
        </p:spPr>
      </p:pic>
      <p:pic>
        <p:nvPicPr>
          <p:cNvPr id="29" name="Picture 28">
            <a:extLst>
              <a:ext uri="{FF2B5EF4-FFF2-40B4-BE49-F238E27FC236}">
                <a16:creationId xmlns:a16="http://schemas.microsoft.com/office/drawing/2014/main" id="{76753FC4-3BB8-AC0D-C459-8F8174E688D8}"/>
              </a:ext>
            </a:extLst>
          </p:cNvPr>
          <p:cNvPicPr>
            <a:picLocks noChangeAspect="1"/>
          </p:cNvPicPr>
          <p:nvPr/>
        </p:nvPicPr>
        <p:blipFill>
          <a:blip r:embed="rId10"/>
          <a:stretch>
            <a:fillRect/>
          </a:stretch>
        </p:blipFill>
        <p:spPr>
          <a:xfrm>
            <a:off x="470047" y="4418808"/>
            <a:ext cx="420374" cy="420624"/>
          </a:xfrm>
          <a:prstGeom prst="rect">
            <a:avLst/>
          </a:prstGeom>
        </p:spPr>
      </p:pic>
      <p:pic>
        <p:nvPicPr>
          <p:cNvPr id="30" name="Picture 29">
            <a:extLst>
              <a:ext uri="{FF2B5EF4-FFF2-40B4-BE49-F238E27FC236}">
                <a16:creationId xmlns:a16="http://schemas.microsoft.com/office/drawing/2014/main" id="{9331B418-2E32-F58B-7C90-113EA35C52B7}"/>
              </a:ext>
            </a:extLst>
          </p:cNvPr>
          <p:cNvPicPr>
            <a:picLocks noChangeAspect="1"/>
          </p:cNvPicPr>
          <p:nvPr/>
        </p:nvPicPr>
        <p:blipFill>
          <a:blip r:embed="rId7"/>
          <a:stretch>
            <a:fillRect/>
          </a:stretch>
        </p:blipFill>
        <p:spPr>
          <a:xfrm>
            <a:off x="939835" y="5070951"/>
            <a:ext cx="415853" cy="422234"/>
          </a:xfrm>
          <a:prstGeom prst="rect">
            <a:avLst/>
          </a:prstGeom>
        </p:spPr>
      </p:pic>
      <p:pic>
        <p:nvPicPr>
          <p:cNvPr id="31" name="Picture 30">
            <a:extLst>
              <a:ext uri="{FF2B5EF4-FFF2-40B4-BE49-F238E27FC236}">
                <a16:creationId xmlns:a16="http://schemas.microsoft.com/office/drawing/2014/main" id="{B90413D3-7E8D-EFAC-CCFD-11EFDA8B24B3}"/>
              </a:ext>
            </a:extLst>
          </p:cNvPr>
          <p:cNvPicPr>
            <a:picLocks noChangeAspect="1"/>
          </p:cNvPicPr>
          <p:nvPr/>
        </p:nvPicPr>
        <p:blipFill>
          <a:blip r:embed="rId10"/>
          <a:stretch>
            <a:fillRect/>
          </a:stretch>
        </p:blipFill>
        <p:spPr>
          <a:xfrm>
            <a:off x="465577" y="5074064"/>
            <a:ext cx="420374" cy="420624"/>
          </a:xfrm>
          <a:prstGeom prst="rect">
            <a:avLst/>
          </a:prstGeom>
        </p:spPr>
      </p:pic>
      <p:pic>
        <p:nvPicPr>
          <p:cNvPr id="32" name="Picture 31">
            <a:extLst>
              <a:ext uri="{FF2B5EF4-FFF2-40B4-BE49-F238E27FC236}">
                <a16:creationId xmlns:a16="http://schemas.microsoft.com/office/drawing/2014/main" id="{CFFFC8A5-34A4-DEFC-2639-3BDB1894E2BE}"/>
              </a:ext>
            </a:extLst>
          </p:cNvPr>
          <p:cNvPicPr>
            <a:picLocks noChangeAspect="1"/>
          </p:cNvPicPr>
          <p:nvPr/>
        </p:nvPicPr>
        <p:blipFill>
          <a:blip r:embed="rId7"/>
          <a:stretch>
            <a:fillRect/>
          </a:stretch>
        </p:blipFill>
        <p:spPr>
          <a:xfrm>
            <a:off x="457200" y="5864266"/>
            <a:ext cx="420623" cy="422234"/>
          </a:xfrm>
          <a:prstGeom prst="rect">
            <a:avLst/>
          </a:prstGeom>
        </p:spPr>
      </p:pic>
      <p:pic>
        <p:nvPicPr>
          <p:cNvPr id="33" name="Picture 32">
            <a:extLst>
              <a:ext uri="{FF2B5EF4-FFF2-40B4-BE49-F238E27FC236}">
                <a16:creationId xmlns:a16="http://schemas.microsoft.com/office/drawing/2014/main" id="{3227A362-3F2C-FE05-AC26-1D69D96CB944}"/>
              </a:ext>
            </a:extLst>
          </p:cNvPr>
          <p:cNvPicPr>
            <a:picLocks noChangeAspect="1"/>
          </p:cNvPicPr>
          <p:nvPr/>
        </p:nvPicPr>
        <p:blipFill>
          <a:blip r:embed="rId7"/>
          <a:stretch>
            <a:fillRect/>
          </a:stretch>
        </p:blipFill>
        <p:spPr>
          <a:xfrm>
            <a:off x="6474048" y="1609999"/>
            <a:ext cx="420623" cy="422234"/>
          </a:xfrm>
          <a:prstGeom prst="rect">
            <a:avLst/>
          </a:prstGeom>
        </p:spPr>
      </p:pic>
      <p:pic>
        <p:nvPicPr>
          <p:cNvPr id="34" name="Picture 33">
            <a:extLst>
              <a:ext uri="{FF2B5EF4-FFF2-40B4-BE49-F238E27FC236}">
                <a16:creationId xmlns:a16="http://schemas.microsoft.com/office/drawing/2014/main" id="{A331E453-0C68-436B-E244-D2CA808A15B8}"/>
              </a:ext>
            </a:extLst>
          </p:cNvPr>
          <p:cNvPicPr>
            <a:picLocks noChangeAspect="1"/>
          </p:cNvPicPr>
          <p:nvPr/>
        </p:nvPicPr>
        <p:blipFill>
          <a:blip r:embed="rId6"/>
          <a:stretch>
            <a:fillRect/>
          </a:stretch>
        </p:blipFill>
        <p:spPr>
          <a:xfrm>
            <a:off x="6474047" y="3352661"/>
            <a:ext cx="420623" cy="420623"/>
          </a:xfrm>
          <a:prstGeom prst="rect">
            <a:avLst/>
          </a:prstGeom>
        </p:spPr>
      </p:pic>
      <p:sp>
        <p:nvSpPr>
          <p:cNvPr id="3" name="TextBox 2">
            <a:extLst>
              <a:ext uri="{FF2B5EF4-FFF2-40B4-BE49-F238E27FC236}">
                <a16:creationId xmlns:a16="http://schemas.microsoft.com/office/drawing/2014/main" id="{4E8EFDF1-A66E-4870-8FEF-FC201F2E1178}"/>
              </a:ext>
            </a:extLst>
          </p:cNvPr>
          <p:cNvSpPr txBox="1"/>
          <p:nvPr/>
        </p:nvSpPr>
        <p:spPr>
          <a:xfrm>
            <a:off x="1429078" y="4371451"/>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28" name="TextBox 27">
            <a:extLst>
              <a:ext uri="{FF2B5EF4-FFF2-40B4-BE49-F238E27FC236}">
                <a16:creationId xmlns:a16="http://schemas.microsoft.com/office/drawing/2014/main" id="{99FC561A-D757-43F6-951E-D93667D1582E}"/>
              </a:ext>
            </a:extLst>
          </p:cNvPr>
          <p:cNvSpPr txBox="1"/>
          <p:nvPr/>
        </p:nvSpPr>
        <p:spPr>
          <a:xfrm>
            <a:off x="1409746" y="5024038"/>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5" name="TextBox 34">
            <a:extLst>
              <a:ext uri="{FF2B5EF4-FFF2-40B4-BE49-F238E27FC236}">
                <a16:creationId xmlns:a16="http://schemas.microsoft.com/office/drawing/2014/main" id="{9F982D20-2C89-413C-8B32-86841ACDE0D9}"/>
              </a:ext>
            </a:extLst>
          </p:cNvPr>
          <p:cNvSpPr txBox="1"/>
          <p:nvPr/>
        </p:nvSpPr>
        <p:spPr>
          <a:xfrm>
            <a:off x="1429078" y="5867287"/>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6" name="TextBox 35">
            <a:extLst>
              <a:ext uri="{FF2B5EF4-FFF2-40B4-BE49-F238E27FC236}">
                <a16:creationId xmlns:a16="http://schemas.microsoft.com/office/drawing/2014/main" id="{4BC53F84-48E5-4F4C-8E74-B5068C27833E}"/>
              </a:ext>
            </a:extLst>
          </p:cNvPr>
          <p:cNvSpPr txBox="1"/>
          <p:nvPr/>
        </p:nvSpPr>
        <p:spPr>
          <a:xfrm>
            <a:off x="7373675" y="1609999"/>
            <a:ext cx="586931" cy="28156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
        <p:nvSpPr>
          <p:cNvPr id="37" name="TextBox 36">
            <a:extLst>
              <a:ext uri="{FF2B5EF4-FFF2-40B4-BE49-F238E27FC236}">
                <a16:creationId xmlns:a16="http://schemas.microsoft.com/office/drawing/2014/main" id="{F15508FE-3966-4055-A0C4-55C2A01A0AD7}"/>
              </a:ext>
            </a:extLst>
          </p:cNvPr>
          <p:cNvSpPr txBox="1"/>
          <p:nvPr/>
        </p:nvSpPr>
        <p:spPr>
          <a:xfrm>
            <a:off x="7373675" y="3352661"/>
            <a:ext cx="678426" cy="268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D6916"/>
                </a:solidFill>
                <a:effectLst/>
                <a:uLnTx/>
                <a:uFillTx/>
                <a:latin typeface="Arial" panose="020B0604020202020204"/>
                <a:ea typeface="+mn-ea"/>
                <a:cs typeface="+mn-cs"/>
              </a:rPr>
              <a:t>New!</a:t>
            </a:r>
          </a:p>
        </p:txBody>
      </p:sp>
    </p:spTree>
    <p:extLst>
      <p:ext uri="{BB962C8B-B14F-4D97-AF65-F5344CB8AC3E}">
        <p14:creationId xmlns:p14="http://schemas.microsoft.com/office/powerpoint/2010/main" val="22022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3A1E9-7526-F440-B940-EE5A227892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BB179-F8D5-C345-885D-36A3B3A51673}" type="slidenum">
              <a:rPr kumimoji="0" lang="en-US" sz="1000"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itle 3">
            <a:extLst>
              <a:ext uri="{FF2B5EF4-FFF2-40B4-BE49-F238E27FC236}">
                <a16:creationId xmlns:a16="http://schemas.microsoft.com/office/drawing/2014/main" id="{24C6F0C7-C049-2205-B08D-9C78C88742B1}"/>
              </a:ext>
            </a:extLst>
          </p:cNvPr>
          <p:cNvSpPr>
            <a:spLocks noGrp="1"/>
          </p:cNvSpPr>
          <p:nvPr>
            <p:ph type="title"/>
          </p:nvPr>
        </p:nvSpPr>
        <p:spPr/>
        <p:txBody>
          <a:bodyPr/>
          <a:lstStyle/>
          <a:p>
            <a:r>
              <a:rPr lang="en-US">
                <a:solidFill>
                  <a:schemeClr val="tx1"/>
                </a:solidFill>
              </a:rPr>
              <a:t>Greenhouse Gas (GHG) Emissions Reduction Goals</a:t>
            </a:r>
          </a:p>
        </p:txBody>
      </p:sp>
      <p:sp>
        <p:nvSpPr>
          <p:cNvPr id="10" name="Content Placeholder 9">
            <a:extLst>
              <a:ext uri="{FF2B5EF4-FFF2-40B4-BE49-F238E27FC236}">
                <a16:creationId xmlns:a16="http://schemas.microsoft.com/office/drawing/2014/main" id="{56F9817E-5BD5-404F-B2B4-2EF8E4F5B5C6}"/>
              </a:ext>
            </a:extLst>
          </p:cNvPr>
          <p:cNvSpPr>
            <a:spLocks noGrp="1"/>
          </p:cNvSpPr>
          <p:nvPr>
            <p:ph idx="1"/>
          </p:nvPr>
        </p:nvSpPr>
        <p:spPr>
          <a:xfrm>
            <a:off x="6417584" y="1623663"/>
            <a:ext cx="5522976" cy="4381500"/>
          </a:xfrm>
        </p:spPr>
        <p:txBody>
          <a:bodyPr vert="horz" lIns="0" tIns="0" rIns="0" bIns="0" rtlCol="0" anchor="t">
            <a:noAutofit/>
          </a:bodyPr>
          <a:lstStyle/>
          <a:p>
            <a:r>
              <a:rPr lang="en-US" sz="1800"/>
              <a:t>In 2022, Corning submitted targets for validation to the Science Based Targets initiative (SBTi), underscoring our commitment to set near-term company-wide emission reductions in line with Climate science, and aligning with the goals of the Paris Agreement.</a:t>
            </a:r>
            <a:endParaRPr lang="en-US" sz="1800">
              <a:cs typeface="Arial"/>
            </a:endParaRPr>
          </a:p>
          <a:p>
            <a:endParaRPr lang="en-US" sz="1800"/>
          </a:p>
        </p:txBody>
      </p:sp>
      <p:sp>
        <p:nvSpPr>
          <p:cNvPr id="9" name="Content Placeholder 4">
            <a:extLst>
              <a:ext uri="{FF2B5EF4-FFF2-40B4-BE49-F238E27FC236}">
                <a16:creationId xmlns:a16="http://schemas.microsoft.com/office/drawing/2014/main" id="{256ABC23-939E-4D89-9DDE-CEB17AA582CE}"/>
              </a:ext>
            </a:extLst>
          </p:cNvPr>
          <p:cNvSpPr txBox="1">
            <a:spLocks/>
          </p:cNvSpPr>
          <p:nvPr/>
        </p:nvSpPr>
        <p:spPr>
          <a:xfrm>
            <a:off x="530413" y="1623663"/>
            <a:ext cx="4825726" cy="408370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D3BB09AC-56C8-4B70-B8B6-711624614DFF}"/>
              </a:ext>
            </a:extLst>
          </p:cNvPr>
          <p:cNvPicPr>
            <a:picLocks noChangeAspect="1"/>
          </p:cNvPicPr>
          <p:nvPr/>
        </p:nvPicPr>
        <p:blipFill rotWithShape="1">
          <a:blip r:embed="rId2"/>
          <a:srcRect t="18242" r="50000"/>
          <a:stretch/>
        </p:blipFill>
        <p:spPr>
          <a:xfrm>
            <a:off x="6417584" y="3340749"/>
            <a:ext cx="3666666" cy="1814243"/>
          </a:xfrm>
          <a:prstGeom prst="rect">
            <a:avLst/>
          </a:prstGeom>
        </p:spPr>
      </p:pic>
      <p:pic>
        <p:nvPicPr>
          <p:cNvPr id="16" name="Picture 15">
            <a:extLst>
              <a:ext uri="{FF2B5EF4-FFF2-40B4-BE49-F238E27FC236}">
                <a16:creationId xmlns:a16="http://schemas.microsoft.com/office/drawing/2014/main" id="{661691FC-8E57-41C6-BCC2-5F4D138BC06B}"/>
              </a:ext>
            </a:extLst>
          </p:cNvPr>
          <p:cNvPicPr>
            <a:picLocks noChangeAspect="1"/>
          </p:cNvPicPr>
          <p:nvPr/>
        </p:nvPicPr>
        <p:blipFill rotWithShape="1">
          <a:blip r:embed="rId2"/>
          <a:srcRect l="49881" t="18242"/>
          <a:stretch/>
        </p:blipFill>
        <p:spPr>
          <a:xfrm>
            <a:off x="8272386" y="4595342"/>
            <a:ext cx="3675413" cy="1814243"/>
          </a:xfrm>
          <a:prstGeom prst="rect">
            <a:avLst/>
          </a:prstGeom>
        </p:spPr>
      </p:pic>
      <p:pic>
        <p:nvPicPr>
          <p:cNvPr id="23" name="Picture Placeholder 22">
            <a:extLst>
              <a:ext uri="{FF2B5EF4-FFF2-40B4-BE49-F238E27FC236}">
                <a16:creationId xmlns:a16="http://schemas.microsoft.com/office/drawing/2014/main" id="{C7048BE0-547B-4C65-9D22-CDD2751FFE46}"/>
              </a:ext>
            </a:extLst>
          </p:cNvPr>
          <p:cNvPicPr>
            <a:picLocks noGrp="1" noChangeAspect="1"/>
          </p:cNvPicPr>
          <p:nvPr>
            <p:ph type="pic" sz="quarter" idx="15"/>
          </p:nvPr>
        </p:nvPicPr>
        <p:blipFill>
          <a:blip r:embed="rId3"/>
          <a:srcRect l="18461" r="18461"/>
          <a:stretch>
            <a:fillRect/>
          </a:stretch>
        </p:blipFill>
        <p:spPr>
          <a:xfrm>
            <a:off x="0" y="0"/>
            <a:ext cx="6096000" cy="6858000"/>
          </a:xfrm>
          <a:prstGeom prst="rect">
            <a:avLst/>
          </a:prstGeom>
        </p:spPr>
      </p:pic>
    </p:spTree>
    <p:extLst>
      <p:ext uri="{BB962C8B-B14F-4D97-AF65-F5344CB8AC3E}">
        <p14:creationId xmlns:p14="http://schemas.microsoft.com/office/powerpoint/2010/main" val="151985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162C29D-A28A-4749-8F82-C232ED75C7BA}"/>
              </a:ext>
            </a:extLst>
          </p:cNvPr>
          <p:cNvSpPr txBox="1"/>
          <p:nvPr/>
        </p:nvSpPr>
        <p:spPr>
          <a:xfrm>
            <a:off x="10176933" y="6448750"/>
            <a:ext cx="6129867" cy="25654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black"/>
                </a:solidFill>
                <a:effectLst/>
                <a:uLnTx/>
                <a:uFillTx/>
                <a:latin typeface="Arial"/>
                <a:ea typeface="+mn-ea"/>
                <a:cs typeface="+mn-cs"/>
              </a:rPr>
              <a:t>Last update Jan 2023</a:t>
            </a:r>
          </a:p>
        </p:txBody>
      </p:sp>
      <p:sp>
        <p:nvSpPr>
          <p:cNvPr id="21" name="Content Placeholder 4">
            <a:extLst>
              <a:ext uri="{FF2B5EF4-FFF2-40B4-BE49-F238E27FC236}">
                <a16:creationId xmlns:a16="http://schemas.microsoft.com/office/drawing/2014/main" id="{AD0EC7B3-3B21-4225-B442-1BE884FAEA60}"/>
              </a:ext>
            </a:extLst>
          </p:cNvPr>
          <p:cNvSpPr txBox="1">
            <a:spLocks/>
          </p:cNvSpPr>
          <p:nvPr/>
        </p:nvSpPr>
        <p:spPr>
          <a:xfrm>
            <a:off x="461813" y="1810888"/>
            <a:ext cx="4954466" cy="146573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US" sz="1800" b="1" i="0" u="none" strike="noStrike" kern="1200" cap="none" spc="0" normalizeH="0" baseline="0" noProof="0">
                <a:ln>
                  <a:noFill/>
                </a:ln>
                <a:solidFill>
                  <a:srgbClr val="1A45D7"/>
                </a:solidFill>
                <a:effectLst/>
                <a:uLnTx/>
                <a:uFillTx/>
                <a:latin typeface="Arial"/>
                <a:ea typeface="+mn-ea"/>
                <a:cs typeface="+mn-cs"/>
              </a:rPr>
              <a:t>Our </a:t>
            </a:r>
            <a:r>
              <a:rPr kumimoji="0" lang="hu-HU" sz="1800" b="1" i="0" u="none" strike="noStrike" kern="1200" cap="none" spc="0" normalizeH="0" baseline="0" noProof="0">
                <a:ln>
                  <a:noFill/>
                </a:ln>
                <a:solidFill>
                  <a:srgbClr val="1A45D7"/>
                </a:solidFill>
                <a:effectLst/>
                <a:uLnTx/>
                <a:uFillTx/>
                <a:latin typeface="Arial"/>
                <a:ea typeface="+mn-ea"/>
                <a:cs typeface="+mn-cs"/>
              </a:rPr>
              <a:t>management of</a:t>
            </a:r>
            <a:r>
              <a:rPr kumimoji="0" lang="en-US" sz="1800" b="1" i="0" u="none" strike="noStrike" kern="1200" cap="none" spc="0" normalizeH="0" baseline="0" noProof="0">
                <a:ln>
                  <a:noFill/>
                </a:ln>
                <a:solidFill>
                  <a:srgbClr val="1A45D7"/>
                </a:solidFill>
                <a:effectLst/>
                <a:uLnTx/>
                <a:uFillTx/>
                <a:latin typeface="Arial"/>
                <a:ea typeface="+mn-ea"/>
                <a:cs typeface="+mn-cs"/>
              </a:rPr>
              <a:t> </a:t>
            </a:r>
            <a:endParaRPr kumimoji="0" lang="en-US" sz="1800" b="1" i="0" u="none" strike="noStrike" kern="1200" cap="none" spc="0" normalizeH="0" baseline="0" noProof="0">
              <a:ln>
                <a:noFill/>
              </a:ln>
              <a:solidFill>
                <a:srgbClr val="1A45D7"/>
              </a:solidFill>
              <a:effectLst/>
              <a:uLnTx/>
              <a:uFillTx/>
              <a:latin typeface="Arial"/>
              <a:ea typeface="+mn-ea"/>
              <a:cs typeface="Arial"/>
            </a:endParaRPr>
          </a:p>
          <a:p>
            <a:pPr marL="0" marR="0" lvl="0" indent="0" algn="ctr" defTabSz="1219170" rtl="0" eaLnBrk="1" fontAlgn="auto" latinLnBrk="0" hangingPunct="1">
              <a:lnSpc>
                <a:spcPct val="100000"/>
              </a:lnSpc>
              <a:spcBef>
                <a:spcPts val="0"/>
              </a:spcBef>
              <a:spcAft>
                <a:spcPts val="800"/>
              </a:spcAft>
              <a:buClrTx/>
              <a:buSzPts val="2200"/>
              <a:buFont typeface="Arial" panose="020B0604020202020204" pitchFamily="34" charset="0"/>
              <a:buNone/>
              <a:tabLst/>
              <a:defRPr/>
            </a:pPr>
            <a:r>
              <a:rPr kumimoji="0" lang="en-US" sz="1800" b="1" i="0" u="none" strike="noStrike" kern="1200" cap="none" spc="0" normalizeH="0" baseline="0" noProof="0">
                <a:ln>
                  <a:noFill/>
                </a:ln>
                <a:solidFill>
                  <a:srgbClr val="1A45D7"/>
                </a:solidFill>
                <a:effectLst/>
                <a:uLnTx/>
                <a:uFillTx/>
                <a:latin typeface="Arial"/>
                <a:ea typeface="+mn-ea"/>
                <a:cs typeface="+mn-cs"/>
              </a:rPr>
              <a:t>Sustainable Supply Chain</a:t>
            </a:r>
            <a:endParaRPr kumimoji="0" lang="en-US" sz="1800" b="1" i="0" u="none" strike="noStrike" kern="1200" cap="none" spc="0" normalizeH="0" baseline="0" noProof="0">
              <a:ln>
                <a:noFill/>
              </a:ln>
              <a:solidFill>
                <a:srgbClr val="1A45D7"/>
              </a:solidFill>
              <a:effectLst/>
              <a:uLnTx/>
              <a:uFillTx/>
              <a:latin typeface="Arial"/>
              <a:ea typeface="Arial"/>
              <a:cs typeface="Arial"/>
            </a:endParaRPr>
          </a:p>
          <a:p>
            <a:pPr marL="0" marR="0" lvl="0" indent="0" algn="l" defTabSz="1219170" rtl="0" eaLnBrk="1" fontAlgn="auto" latinLnBrk="0" hangingPunct="1">
              <a:lnSpc>
                <a:spcPct val="100000"/>
              </a:lnSpc>
              <a:spcBef>
                <a:spcPts val="0"/>
              </a:spcBef>
              <a:spcAft>
                <a:spcPts val="800"/>
              </a:spcAft>
              <a:buClr>
                <a:srgbClr val="000000"/>
              </a:buClr>
              <a:buSzPts val="2200"/>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Arial"/>
                <a:ea typeface="Arial"/>
                <a:cs typeface="Arial"/>
                <a:sym typeface="Arial"/>
              </a:rPr>
              <a:t>Working with our suppliers globally, with a focus on Corporate Social Responsibility (CSR) and Climate Change Issues reduces our supply disruption risk and exposure to regulatory and reputational risk</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t>
            </a:r>
            <a:endParaRPr kumimoji="0" lang="en-US" sz="1800" b="0" i="0" u="none" strike="noStrike" kern="1200" cap="none" spc="0" normalizeH="0" baseline="0" noProof="0">
              <a:ln>
                <a:noFill/>
              </a:ln>
              <a:solidFill>
                <a:srgbClr val="000000"/>
              </a:solidFill>
              <a:effectLst/>
              <a:uLnTx/>
              <a:uFillTx/>
              <a:latin typeface="Arial"/>
              <a:ea typeface="Arial"/>
              <a:cs typeface="Arial"/>
            </a:endParaRPr>
          </a:p>
          <a:p>
            <a:pPr marL="0" marR="0" lvl="0" indent="0" algn="l"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Arial"/>
                <a:ea typeface="Arial"/>
                <a:cs typeface="Arial"/>
                <a:sym typeface="Arial"/>
              </a:rPr>
              <a:t>Our aim is to establish standardized, verified information-based management process contributing to Corning's long-term commitment on sustainable supply. </a:t>
            </a:r>
            <a:br>
              <a:rPr kumimoji="0" lang="en-US" sz="1800" b="0" i="0" u="none" strike="noStrike" kern="1200" cap="none" spc="0" normalizeH="0" baseline="0" noProof="0">
                <a:ln>
                  <a:noFill/>
                </a:ln>
                <a:solidFill>
                  <a:srgbClr val="000000"/>
                </a:solidFill>
                <a:effectLst/>
                <a:uLnTx/>
                <a:uFillTx/>
                <a:latin typeface="Arial"/>
                <a:ea typeface="Arial"/>
                <a:cs typeface="Arial"/>
                <a:sym typeface="Arial"/>
              </a:rPr>
            </a:br>
            <a:endParaRPr kumimoji="0" lang="en-US" sz="18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TextBox 22">
            <a:extLst>
              <a:ext uri="{FF2B5EF4-FFF2-40B4-BE49-F238E27FC236}">
                <a16:creationId xmlns:a16="http://schemas.microsoft.com/office/drawing/2014/main" id="{8DDFFD58-F456-4E7B-96C2-C86745F2BBD5}"/>
              </a:ext>
            </a:extLst>
          </p:cNvPr>
          <p:cNvSpPr txBox="1"/>
          <p:nvPr/>
        </p:nvSpPr>
        <p:spPr>
          <a:xfrm>
            <a:off x="6563540" y="1957372"/>
            <a:ext cx="4946872" cy="400110"/>
          </a:xfrm>
          <a:prstGeom prst="rect">
            <a:avLst/>
          </a:prstGeom>
          <a:noFill/>
        </p:spPr>
        <p:txBody>
          <a:bodyPr wrap="square" lIns="121920" tIns="60960" rIns="121920" bIns="6096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A45D7"/>
                </a:solidFill>
                <a:effectLst/>
                <a:uLnTx/>
                <a:uFillTx/>
                <a:latin typeface="Arial"/>
                <a:ea typeface="+mn-ea"/>
                <a:cs typeface="+mn-cs"/>
              </a:rPr>
              <a:t>Supply Chain Sustainability Strategy</a:t>
            </a:r>
          </a:p>
        </p:txBody>
      </p:sp>
      <p:sp>
        <p:nvSpPr>
          <p:cNvPr id="24" name="Rectangle 23">
            <a:extLst>
              <a:ext uri="{FF2B5EF4-FFF2-40B4-BE49-F238E27FC236}">
                <a16:creationId xmlns:a16="http://schemas.microsoft.com/office/drawing/2014/main" id="{408C957E-AC31-4270-91A2-2F503302A581}"/>
              </a:ext>
            </a:extLst>
          </p:cNvPr>
          <p:cNvSpPr/>
          <p:nvPr/>
        </p:nvSpPr>
        <p:spPr>
          <a:xfrm>
            <a:off x="10176934" y="6468737"/>
            <a:ext cx="1840461" cy="2068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32CDEA19-42C5-C0D5-7D0A-155B2C36C34F}"/>
              </a:ext>
            </a:extLst>
          </p:cNvPr>
          <p:cNvPicPr>
            <a:picLocks noChangeAspect="1"/>
          </p:cNvPicPr>
          <p:nvPr/>
        </p:nvPicPr>
        <p:blipFill>
          <a:blip r:embed="rId3"/>
          <a:stretch>
            <a:fillRect/>
          </a:stretch>
        </p:blipFill>
        <p:spPr>
          <a:xfrm>
            <a:off x="6157764" y="2507901"/>
            <a:ext cx="5768249" cy="3246481"/>
          </a:xfrm>
          <a:prstGeom prst="rect">
            <a:avLst/>
          </a:prstGeom>
        </p:spPr>
      </p:pic>
      <p:cxnSp>
        <p:nvCxnSpPr>
          <p:cNvPr id="22" name="Straight Arrow Connector 21">
            <a:extLst>
              <a:ext uri="{FF2B5EF4-FFF2-40B4-BE49-F238E27FC236}">
                <a16:creationId xmlns:a16="http://schemas.microsoft.com/office/drawing/2014/main" id="{2DD677D2-1E0E-8DDF-E92E-A89F7B83DE26}"/>
              </a:ext>
            </a:extLst>
          </p:cNvPr>
          <p:cNvCxnSpPr>
            <a:cxnSpLocks/>
          </p:cNvCxnSpPr>
          <p:nvPr/>
        </p:nvCxnSpPr>
        <p:spPr>
          <a:xfrm flipV="1">
            <a:off x="6865942" y="5106084"/>
            <a:ext cx="892311" cy="39328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5058D57-C12B-2E0D-2771-DB341DA6CB33}"/>
              </a:ext>
            </a:extLst>
          </p:cNvPr>
          <p:cNvSpPr/>
          <p:nvPr/>
        </p:nvSpPr>
        <p:spPr>
          <a:xfrm>
            <a:off x="5416280" y="5151714"/>
            <a:ext cx="1449664" cy="69530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mn-cs"/>
              </a:rPr>
              <a:t>Scope 3 program</a:t>
            </a:r>
          </a:p>
        </p:txBody>
      </p:sp>
      <p:sp>
        <p:nvSpPr>
          <p:cNvPr id="27" name="Title 3">
            <a:extLst>
              <a:ext uri="{FF2B5EF4-FFF2-40B4-BE49-F238E27FC236}">
                <a16:creationId xmlns:a16="http://schemas.microsoft.com/office/drawing/2014/main" id="{434F0D30-C450-D9C0-8A31-1F7DEB00EF26}"/>
              </a:ext>
            </a:extLst>
          </p:cNvPr>
          <p:cNvSpPr txBox="1">
            <a:spLocks/>
          </p:cNvSpPr>
          <p:nvPr/>
        </p:nvSpPr>
        <p:spPr>
          <a:xfrm>
            <a:off x="457200" y="571500"/>
            <a:ext cx="11503152" cy="8841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anose="020B0604020202020204"/>
                <a:ea typeface="+mj-ea"/>
                <a:cs typeface="+mj-cs"/>
              </a:rPr>
              <a:t>Climate Change is part of GSM's sustainability strategy</a:t>
            </a:r>
          </a:p>
        </p:txBody>
      </p:sp>
    </p:spTree>
    <p:extLst>
      <p:ext uri="{BB962C8B-B14F-4D97-AF65-F5344CB8AC3E}">
        <p14:creationId xmlns:p14="http://schemas.microsoft.com/office/powerpoint/2010/main" val="10183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D3BA511-BEDE-4CCE-AFF5-CB840A4BC716}"/>
              </a:ext>
            </a:extLst>
          </p:cNvPr>
          <p:cNvGraphicFramePr>
            <a:graphicFrameLocks noGrp="1"/>
          </p:cNvGraphicFramePr>
          <p:nvPr>
            <p:ph sz="quarter" idx="4294967295"/>
          </p:nvPr>
        </p:nvGraphicFramePr>
        <p:xfrm>
          <a:off x="667523" y="1477169"/>
          <a:ext cx="10972800" cy="107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5EA679B3-37B8-4BB5-9607-AFD4930C65A6}"/>
              </a:ext>
            </a:extLst>
          </p:cNvPr>
          <p:cNvCxnSpPr/>
          <p:nvPr/>
        </p:nvCxnSpPr>
        <p:spPr>
          <a:xfrm>
            <a:off x="2858274" y="2450306"/>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784E5C-CF3A-4EC1-8026-D83B35127927}"/>
              </a:ext>
            </a:extLst>
          </p:cNvPr>
          <p:cNvSpPr txBox="1"/>
          <p:nvPr/>
        </p:nvSpPr>
        <p:spPr>
          <a:xfrm>
            <a:off x="972324" y="3317082"/>
            <a:ext cx="3105151" cy="2308324"/>
          </a:xfrm>
          <a:prstGeom prst="rect">
            <a:avLst/>
          </a:prstGeom>
          <a:noFill/>
        </p:spPr>
        <p:txBody>
          <a:bodyPr wrap="square" lIns="91440" tIns="45720" rIns="91440" bIns="45720" rtlCol="0" anchor="t">
            <a:spAutoFit/>
          </a:bodyPr>
          <a:lstStyle/>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Communicate supplier</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engagement program to the suppliers that contribute 80% of Corning/Hemlock scope 3 emissions.</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 (PG&amp;S, Capital Goods, Transportation)</a:t>
            </a:r>
          </a:p>
          <a:p>
            <a:pPr marL="0" marR="0" lvl="0" indent="0" algn="l" defTabSz="914377"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45D7"/>
              </a:solidFill>
              <a:effectLst/>
              <a:uLnTx/>
              <a:uFillTx/>
              <a:latin typeface="Arial" panose="020B0604020202020204" pitchFamily="34" charset="0"/>
              <a:ea typeface="+mn-ea"/>
              <a:cs typeface="Arial"/>
            </a:endParaRPr>
          </a:p>
        </p:txBody>
      </p:sp>
      <p:grpSp>
        <p:nvGrpSpPr>
          <p:cNvPr id="14" name="Group 13">
            <a:extLst>
              <a:ext uri="{FF2B5EF4-FFF2-40B4-BE49-F238E27FC236}">
                <a16:creationId xmlns:a16="http://schemas.microsoft.com/office/drawing/2014/main" id="{724B7424-596F-4438-A08C-6DC10F9ED78F}"/>
              </a:ext>
            </a:extLst>
          </p:cNvPr>
          <p:cNvGrpSpPr/>
          <p:nvPr/>
        </p:nvGrpSpPr>
        <p:grpSpPr>
          <a:xfrm>
            <a:off x="4656200" y="2556669"/>
            <a:ext cx="3105151" cy="3702437"/>
            <a:chOff x="4075588" y="2247901"/>
            <a:chExt cx="3105151" cy="3702435"/>
          </a:xfrm>
        </p:grpSpPr>
        <p:sp>
          <p:nvSpPr>
            <p:cNvPr id="10" name="TextBox 9">
              <a:extLst>
                <a:ext uri="{FF2B5EF4-FFF2-40B4-BE49-F238E27FC236}">
                  <a16:creationId xmlns:a16="http://schemas.microsoft.com/office/drawing/2014/main" id="{8D79C327-1229-4D7E-A315-0FD523ED0505}"/>
                </a:ext>
              </a:extLst>
            </p:cNvPr>
            <p:cNvSpPr txBox="1"/>
            <p:nvPr/>
          </p:nvSpPr>
          <p:spPr>
            <a:xfrm>
              <a:off x="4075588" y="3180349"/>
              <a:ext cx="3105151" cy="2769987"/>
            </a:xfrm>
            <a:prstGeom prst="rect">
              <a:avLst/>
            </a:prstGeom>
            <a:noFill/>
          </p:spPr>
          <p:txBody>
            <a:bodyPr wrap="square" lIns="91440" tIns="45720" rIns="91440" bIns="45720" rtlCol="0" anchor="t">
              <a:spAutoFit/>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Actively engage and train the suppliers that contribute 60% of emissions in  PG&amp;S,CAP category and 80% in the Transportation</a:t>
              </a: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lang="en-US" sz="1200">
                <a:solidFill>
                  <a:srgbClr val="000000"/>
                </a:solidFill>
                <a:latin typeface="Arial" panose="020B0604020202020204" pitchFamily="34" charset="0"/>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A45D7"/>
                </a:solidFill>
                <a:effectLst/>
                <a:uLnTx/>
                <a:uFillTx/>
                <a:latin typeface="Arial"/>
                <a:ea typeface="+mn-ea"/>
                <a:cs typeface="Arial"/>
              </a:endParaRP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A45D7"/>
                  </a:solidFill>
                  <a:effectLst/>
                  <a:uLnTx/>
                  <a:uFillTx/>
                  <a:latin typeface="Arial"/>
                  <a:ea typeface="+mn-ea"/>
                  <a:cs typeface="Arial"/>
                </a:rPr>
                <a:t>Corning approved channel</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Arial"/>
                </a:rPr>
                <a:t>CDP supply chain program</a:t>
              </a:r>
            </a:p>
          </p:txBody>
        </p:sp>
        <p:cxnSp>
          <p:nvCxnSpPr>
            <p:cNvPr id="11" name="Straight Connector 10">
              <a:extLst>
                <a:ext uri="{FF2B5EF4-FFF2-40B4-BE49-F238E27FC236}">
                  <a16:creationId xmlns:a16="http://schemas.microsoft.com/office/drawing/2014/main" id="{A6415C53-CB19-4C23-979D-8A510B438B68}"/>
                </a:ext>
              </a:extLst>
            </p:cNvPr>
            <p:cNvCxnSpPr/>
            <p:nvPr/>
          </p:nvCxnSpPr>
          <p:spPr>
            <a:xfrm>
              <a:off x="5791200" y="2247901"/>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75E963B-05F1-43D5-968C-CAF1B16B15A0}"/>
              </a:ext>
            </a:extLst>
          </p:cNvPr>
          <p:cNvGrpSpPr/>
          <p:nvPr/>
        </p:nvGrpSpPr>
        <p:grpSpPr>
          <a:xfrm>
            <a:off x="8506598" y="2450306"/>
            <a:ext cx="3105151" cy="3043237"/>
            <a:chOff x="7839074" y="2295525"/>
            <a:chExt cx="3105151" cy="3043236"/>
          </a:xfrm>
        </p:grpSpPr>
        <p:cxnSp>
          <p:nvCxnSpPr>
            <p:cNvPr id="12" name="Straight Connector 11">
              <a:extLst>
                <a:ext uri="{FF2B5EF4-FFF2-40B4-BE49-F238E27FC236}">
                  <a16:creationId xmlns:a16="http://schemas.microsoft.com/office/drawing/2014/main" id="{4F31937D-FFB4-4BCB-B920-AAAC8D8EBBC3}"/>
                </a:ext>
              </a:extLst>
            </p:cNvPr>
            <p:cNvCxnSpPr/>
            <p:nvPr/>
          </p:nvCxnSpPr>
          <p:spPr>
            <a:xfrm>
              <a:off x="9420225" y="229552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CB69BD-081E-415E-AB45-AC8BB4598806}"/>
                </a:ext>
              </a:extLst>
            </p:cNvPr>
            <p:cNvSpPr txBox="1"/>
            <p:nvPr/>
          </p:nvSpPr>
          <p:spPr>
            <a:xfrm>
              <a:off x="7839074" y="3204844"/>
              <a:ext cx="3105151" cy="2133917"/>
            </a:xfrm>
            <a:prstGeom prst="rect">
              <a:avLst/>
            </a:prstGeom>
            <a:noFill/>
          </p:spPr>
          <p:txBody>
            <a:bodyPr wrap="square" lIns="91440" tIns="45720" rIns="91440" bIns="45720" rtlCol="0" anchor="t">
              <a:spAutoFit/>
            </a:bodyPr>
            <a:lstStyle/>
            <a:p>
              <a:pPr marL="0" marR="0" lvl="0" indent="0" algn="ctr" defTabSz="914377" rtl="0" eaLnBrk="1" fontAlgn="base"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Develop and implement emission reduction plans with supplier classified as engaged leaders in the scope emissions program</a:t>
              </a:r>
            </a:p>
            <a:p>
              <a:pPr marL="0" marR="0" lvl="0" indent="0" algn="ctr" defTabSz="91437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A45D7"/>
                  </a:solidFill>
                  <a:effectLst/>
                  <a:uLnTx/>
                  <a:uFillTx/>
                  <a:latin typeface="Arial"/>
                  <a:ea typeface="+mn-ea"/>
                  <a:cs typeface="Arial"/>
                </a:rPr>
                <a:t>  </a:t>
              </a:r>
              <a:endParaRPr kumimoji="0" lang="en-US" sz="1200" b="0" i="0" u="none" strike="noStrike" kern="1200" cap="none" spc="0" normalizeH="0" baseline="0" noProof="0">
                <a:ln>
                  <a:noFill/>
                </a:ln>
                <a:solidFill>
                  <a:srgbClr val="1A45D7"/>
                </a:solidFill>
                <a:effectLst/>
                <a:uLnTx/>
                <a:uFillTx/>
                <a:latin typeface="Arial"/>
                <a:ea typeface="+mn-ea"/>
                <a:cs typeface="Arial"/>
              </a:endParaRPr>
            </a:p>
          </p:txBody>
        </p:sp>
      </p:grpSp>
      <p:sp>
        <p:nvSpPr>
          <p:cNvPr id="68" name="Title 3">
            <a:extLst>
              <a:ext uri="{FF2B5EF4-FFF2-40B4-BE49-F238E27FC236}">
                <a16:creationId xmlns:a16="http://schemas.microsoft.com/office/drawing/2014/main" id="{CF2550F9-31DE-E51F-064F-29B225B37A80}"/>
              </a:ext>
            </a:extLst>
          </p:cNvPr>
          <p:cNvSpPr txBox="1">
            <a:spLocks/>
          </p:cNvSpPr>
          <p:nvPr/>
        </p:nvSpPr>
        <p:spPr>
          <a:xfrm>
            <a:off x="457200" y="571500"/>
            <a:ext cx="11503152" cy="8841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panose="020B0604020202020204"/>
                <a:ea typeface="+mj-ea"/>
                <a:cs typeface="+mj-cs"/>
              </a:rPr>
              <a:t>2023 supplier engagement goals defined and set for deployment</a:t>
            </a:r>
            <a:endParaRPr kumimoji="0" lang="en-US" sz="3600" b="1" i="0" u="none" strike="noStrike" kern="1200" cap="none" spc="0" normalizeH="0" baseline="0" noProof="0">
              <a:ln>
                <a:noFill/>
              </a:ln>
              <a:solidFill>
                <a:srgbClr val="000000"/>
              </a:solidFill>
              <a:effectLst/>
              <a:uLnTx/>
              <a:uFillTx/>
              <a:latin typeface="Arial" panose="020B0604020202020204"/>
              <a:ea typeface="+mj-ea"/>
              <a:cs typeface="+mj-cs"/>
            </a:endParaRPr>
          </a:p>
        </p:txBody>
      </p:sp>
      <p:pic>
        <p:nvPicPr>
          <p:cNvPr id="2" name="Picture 1" descr="A picture containing graphics, clipart, font, white&#10;&#10;Description automatically generated">
            <a:extLst>
              <a:ext uri="{FF2B5EF4-FFF2-40B4-BE49-F238E27FC236}">
                <a16:creationId xmlns:a16="http://schemas.microsoft.com/office/drawing/2014/main" id="{A3223358-62C9-B699-A70A-B26BE7615C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2125" y="0"/>
            <a:ext cx="765349" cy="765349"/>
          </a:xfrm>
          <a:prstGeom prst="rect">
            <a:avLst/>
          </a:prstGeom>
        </p:spPr>
      </p:pic>
    </p:spTree>
    <p:extLst>
      <p:ext uri="{BB962C8B-B14F-4D97-AF65-F5344CB8AC3E}">
        <p14:creationId xmlns:p14="http://schemas.microsoft.com/office/powerpoint/2010/main" val="172298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5A431-708D-3648-B67A-FAD71175587A}"/>
              </a:ext>
            </a:extLst>
          </p:cNvPr>
          <p:cNvSpPr txBox="1"/>
          <p:nvPr/>
        </p:nvSpPr>
        <p:spPr>
          <a:xfrm>
            <a:off x="2005809" y="103861"/>
            <a:ext cx="7960320" cy="523220"/>
          </a:xfrm>
          <a:prstGeom prst="rect">
            <a:avLst/>
          </a:prstGeom>
          <a:noFill/>
        </p:spPr>
        <p:txBody>
          <a:bodyPr wrap="none" rtlCol="0">
            <a:spAutoFit/>
          </a:bodyPr>
          <a:lstStyle/>
          <a:p>
            <a:pPr algn="ctr"/>
            <a:r>
              <a:rPr lang="en-US" sz="2800" b="1">
                <a:solidFill>
                  <a:srgbClr val="000000"/>
                </a:solidFill>
                <a:latin typeface="Arial" panose="020B0604020202020204"/>
                <a:ea typeface="+mj-ea"/>
                <a:cs typeface="+mj-cs"/>
              </a:rPr>
              <a:t>2023 Supplier Activities for Scope 3 Emission</a:t>
            </a:r>
          </a:p>
        </p:txBody>
      </p:sp>
      <p:sp>
        <p:nvSpPr>
          <p:cNvPr id="4" name="Freeform 2">
            <a:extLst>
              <a:ext uri="{FF2B5EF4-FFF2-40B4-BE49-F238E27FC236}">
                <a16:creationId xmlns:a16="http://schemas.microsoft.com/office/drawing/2014/main" id="{02BAA1AC-5FEB-7D40-B32D-E2FF77DA13C3}"/>
              </a:ext>
            </a:extLst>
          </p:cNvPr>
          <p:cNvSpPr>
            <a:spLocks noChangeArrowheads="1"/>
          </p:cNvSpPr>
          <p:nvPr/>
        </p:nvSpPr>
        <p:spPr bwMode="auto">
          <a:xfrm>
            <a:off x="439797" y="1"/>
            <a:ext cx="4486083" cy="6725919"/>
          </a:xfrm>
          <a:custGeom>
            <a:avLst/>
            <a:gdLst>
              <a:gd name="T0" fmla="*/ 8744 w 8745"/>
              <a:gd name="T1" fmla="*/ 11007 h 11008"/>
              <a:gd name="T2" fmla="*/ 7828 w 8745"/>
              <a:gd name="T3" fmla="*/ 11007 h 11008"/>
              <a:gd name="T4" fmla="*/ 7828 w 8745"/>
              <a:gd name="T5" fmla="*/ 8903 h 11008"/>
              <a:gd name="T6" fmla="*/ 7828 w 8745"/>
              <a:gd name="T7" fmla="*/ 8903 h 11008"/>
              <a:gd name="T8" fmla="*/ 7490 w 8745"/>
              <a:gd name="T9" fmla="*/ 8564 h 11008"/>
              <a:gd name="T10" fmla="*/ 5578 w 8745"/>
              <a:gd name="T11" fmla="*/ 8564 h 11008"/>
              <a:gd name="T12" fmla="*/ 5578 w 8745"/>
              <a:gd name="T13" fmla="*/ 8564 h 11008"/>
              <a:gd name="T14" fmla="*/ 4322 w 8745"/>
              <a:gd name="T15" fmla="*/ 7309 h 11008"/>
              <a:gd name="T16" fmla="*/ 4322 w 8745"/>
              <a:gd name="T17" fmla="*/ 5901 h 11008"/>
              <a:gd name="T18" fmla="*/ 4322 w 8745"/>
              <a:gd name="T19" fmla="*/ 5901 h 11008"/>
              <a:gd name="T20" fmla="*/ 3984 w 8745"/>
              <a:gd name="T21" fmla="*/ 5562 h 11008"/>
              <a:gd name="T22" fmla="*/ 1256 w 8745"/>
              <a:gd name="T23" fmla="*/ 5562 h 11008"/>
              <a:gd name="T24" fmla="*/ 1256 w 8745"/>
              <a:gd name="T25" fmla="*/ 5562 h 11008"/>
              <a:gd name="T26" fmla="*/ 0 w 8745"/>
              <a:gd name="T27" fmla="*/ 4307 h 11008"/>
              <a:gd name="T28" fmla="*/ 0 w 8745"/>
              <a:gd name="T29" fmla="*/ 0 h 11008"/>
              <a:gd name="T30" fmla="*/ 917 w 8745"/>
              <a:gd name="T31" fmla="*/ 0 h 11008"/>
              <a:gd name="T32" fmla="*/ 917 w 8745"/>
              <a:gd name="T33" fmla="*/ 4307 h 11008"/>
              <a:gd name="T34" fmla="*/ 917 w 8745"/>
              <a:gd name="T35" fmla="*/ 4307 h 11008"/>
              <a:gd name="T36" fmla="*/ 1256 w 8745"/>
              <a:gd name="T37" fmla="*/ 4645 h 11008"/>
              <a:gd name="T38" fmla="*/ 3984 w 8745"/>
              <a:gd name="T39" fmla="*/ 4645 h 11008"/>
              <a:gd name="T40" fmla="*/ 3984 w 8745"/>
              <a:gd name="T41" fmla="*/ 4645 h 11008"/>
              <a:gd name="T42" fmla="*/ 5239 w 8745"/>
              <a:gd name="T43" fmla="*/ 5901 h 11008"/>
              <a:gd name="T44" fmla="*/ 5239 w 8745"/>
              <a:gd name="T45" fmla="*/ 7309 h 11008"/>
              <a:gd name="T46" fmla="*/ 5239 w 8745"/>
              <a:gd name="T47" fmla="*/ 7309 h 11008"/>
              <a:gd name="T48" fmla="*/ 5578 w 8745"/>
              <a:gd name="T49" fmla="*/ 7647 h 11008"/>
              <a:gd name="T50" fmla="*/ 7490 w 8745"/>
              <a:gd name="T51" fmla="*/ 7647 h 11008"/>
              <a:gd name="T52" fmla="*/ 7490 w 8745"/>
              <a:gd name="T53" fmla="*/ 7647 h 11008"/>
              <a:gd name="T54" fmla="*/ 8744 w 8745"/>
              <a:gd name="T55" fmla="*/ 8903 h 11008"/>
              <a:gd name="T56" fmla="*/ 8744 w 8745"/>
              <a:gd name="T57" fmla="*/ 11007 h 1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45" h="11008">
                <a:moveTo>
                  <a:pt x="8744" y="11007"/>
                </a:moveTo>
                <a:lnTo>
                  <a:pt x="7828" y="11007"/>
                </a:lnTo>
                <a:lnTo>
                  <a:pt x="7828" y="8903"/>
                </a:lnTo>
                <a:lnTo>
                  <a:pt x="7828" y="8903"/>
                </a:lnTo>
                <a:cubicBezTo>
                  <a:pt x="7828" y="8716"/>
                  <a:pt x="7676" y="8564"/>
                  <a:pt x="7490" y="8564"/>
                </a:cubicBezTo>
                <a:lnTo>
                  <a:pt x="5578" y="8564"/>
                </a:lnTo>
                <a:lnTo>
                  <a:pt x="5578" y="8564"/>
                </a:lnTo>
                <a:cubicBezTo>
                  <a:pt x="4885" y="8564"/>
                  <a:pt x="4322" y="8001"/>
                  <a:pt x="4322" y="7309"/>
                </a:cubicBezTo>
                <a:lnTo>
                  <a:pt x="4322" y="5901"/>
                </a:lnTo>
                <a:lnTo>
                  <a:pt x="4322" y="5901"/>
                </a:lnTo>
                <a:cubicBezTo>
                  <a:pt x="4322" y="5714"/>
                  <a:pt x="4170" y="5562"/>
                  <a:pt x="3984" y="5562"/>
                </a:cubicBezTo>
                <a:lnTo>
                  <a:pt x="1256" y="5562"/>
                </a:lnTo>
                <a:lnTo>
                  <a:pt x="1256" y="5562"/>
                </a:lnTo>
                <a:cubicBezTo>
                  <a:pt x="563" y="5562"/>
                  <a:pt x="0" y="5000"/>
                  <a:pt x="0" y="4307"/>
                </a:cubicBezTo>
                <a:lnTo>
                  <a:pt x="0" y="0"/>
                </a:lnTo>
                <a:lnTo>
                  <a:pt x="917" y="0"/>
                </a:lnTo>
                <a:lnTo>
                  <a:pt x="917" y="4307"/>
                </a:lnTo>
                <a:lnTo>
                  <a:pt x="917" y="4307"/>
                </a:lnTo>
                <a:cubicBezTo>
                  <a:pt x="917" y="4494"/>
                  <a:pt x="1069" y="4645"/>
                  <a:pt x="1256" y="4645"/>
                </a:cubicBezTo>
                <a:lnTo>
                  <a:pt x="3984" y="4645"/>
                </a:lnTo>
                <a:lnTo>
                  <a:pt x="3984" y="4645"/>
                </a:lnTo>
                <a:cubicBezTo>
                  <a:pt x="4676" y="4645"/>
                  <a:pt x="5239" y="5209"/>
                  <a:pt x="5239" y="5901"/>
                </a:cubicBezTo>
                <a:lnTo>
                  <a:pt x="5239" y="7309"/>
                </a:lnTo>
                <a:lnTo>
                  <a:pt x="5239" y="7309"/>
                </a:lnTo>
                <a:cubicBezTo>
                  <a:pt x="5239" y="7495"/>
                  <a:pt x="5391" y="7647"/>
                  <a:pt x="5578" y="7647"/>
                </a:cubicBezTo>
                <a:lnTo>
                  <a:pt x="7490" y="7647"/>
                </a:lnTo>
                <a:lnTo>
                  <a:pt x="7490" y="7647"/>
                </a:lnTo>
                <a:cubicBezTo>
                  <a:pt x="8181" y="7647"/>
                  <a:pt x="8744" y="8211"/>
                  <a:pt x="8744" y="8903"/>
                </a:cubicBezTo>
                <a:lnTo>
                  <a:pt x="8744" y="11007"/>
                </a:lnTo>
              </a:path>
            </a:pathLst>
          </a:custGeom>
          <a:solidFill>
            <a:schemeClr val="tx1">
              <a:lumMod val="50000"/>
              <a:lumOff val="50000"/>
            </a:schemeClr>
          </a:solidFill>
          <a:ln>
            <a:noFill/>
          </a:ln>
          <a:effectLst/>
        </p:spPr>
        <p:txBody>
          <a:bodyPr wrap="none" anchor="ctr"/>
          <a:lstStyle/>
          <a:p>
            <a:endParaRPr lang="en-US" sz="3265">
              <a:latin typeface="Lato Light" panose="020F0502020204030203" pitchFamily="34" charset="0"/>
            </a:endParaRPr>
          </a:p>
        </p:txBody>
      </p:sp>
      <p:sp>
        <p:nvSpPr>
          <p:cNvPr id="5" name="Freeform 3">
            <a:extLst>
              <a:ext uri="{FF2B5EF4-FFF2-40B4-BE49-F238E27FC236}">
                <a16:creationId xmlns:a16="http://schemas.microsoft.com/office/drawing/2014/main" id="{84915DB8-91F0-DC4C-86C7-60C87533CF8B}"/>
              </a:ext>
            </a:extLst>
          </p:cNvPr>
          <p:cNvSpPr>
            <a:spLocks noChangeArrowheads="1"/>
          </p:cNvSpPr>
          <p:nvPr/>
        </p:nvSpPr>
        <p:spPr bwMode="auto">
          <a:xfrm>
            <a:off x="633382" y="-25142"/>
            <a:ext cx="4851179" cy="6856035"/>
          </a:xfrm>
          <a:custGeom>
            <a:avLst/>
            <a:gdLst>
              <a:gd name="T0" fmla="*/ 0 w 7930"/>
              <a:gd name="T1" fmla="*/ 714 h 11008"/>
              <a:gd name="T2" fmla="*/ 102 w 7930"/>
              <a:gd name="T3" fmla="*/ 0 h 11008"/>
              <a:gd name="T4" fmla="*/ 102 w 7930"/>
              <a:gd name="T5" fmla="*/ 2140 h 11008"/>
              <a:gd name="T6" fmla="*/ 0 w 7930"/>
              <a:gd name="T7" fmla="*/ 1427 h 11008"/>
              <a:gd name="T8" fmla="*/ 102 w 7930"/>
              <a:gd name="T9" fmla="*/ 2140 h 11008"/>
              <a:gd name="T10" fmla="*/ 0 w 7930"/>
              <a:gd name="T11" fmla="*/ 3567 h 11008"/>
              <a:gd name="T12" fmla="*/ 102 w 7930"/>
              <a:gd name="T13" fmla="*/ 2854 h 11008"/>
              <a:gd name="T14" fmla="*/ 296 w 7930"/>
              <a:gd name="T15" fmla="*/ 4951 h 11008"/>
              <a:gd name="T16" fmla="*/ 0 w 7930"/>
              <a:gd name="T17" fmla="*/ 4307 h 11008"/>
              <a:gd name="T18" fmla="*/ 102 w 7930"/>
              <a:gd name="T19" fmla="*/ 4281 h 11008"/>
              <a:gd name="T20" fmla="*/ 102 w 7930"/>
              <a:gd name="T21" fmla="*/ 4307 h 11008"/>
              <a:gd name="T22" fmla="*/ 296 w 7930"/>
              <a:gd name="T23" fmla="*/ 4951 h 11008"/>
              <a:gd name="T24" fmla="*/ 996 w 7930"/>
              <a:gd name="T25" fmla="*/ 5156 h 11008"/>
              <a:gd name="T26" fmla="*/ 1709 w 7930"/>
              <a:gd name="T27" fmla="*/ 5053 h 11008"/>
              <a:gd name="T28" fmla="*/ 3137 w 7930"/>
              <a:gd name="T29" fmla="*/ 5156 h 11008"/>
              <a:gd name="T30" fmla="*/ 2423 w 7930"/>
              <a:gd name="T31" fmla="*/ 5053 h 11008"/>
              <a:gd name="T32" fmla="*/ 3137 w 7930"/>
              <a:gd name="T33" fmla="*/ 5156 h 11008"/>
              <a:gd name="T34" fmla="*/ 4282 w 7930"/>
              <a:gd name="T35" fmla="*/ 5657 h 11008"/>
              <a:gd name="T36" fmla="*/ 3862 w 7930"/>
              <a:gd name="T37" fmla="*/ 5103 h 11008"/>
              <a:gd name="T38" fmla="*/ 4378 w 7930"/>
              <a:gd name="T39" fmla="*/ 5624 h 11008"/>
              <a:gd name="T40" fmla="*/ 4423 w 7930"/>
              <a:gd name="T41" fmla="*/ 7063 h 11008"/>
              <a:gd name="T42" fmla="*/ 4322 w 7930"/>
              <a:gd name="T43" fmla="*/ 6350 h 11008"/>
              <a:gd name="T44" fmla="*/ 4423 w 7930"/>
              <a:gd name="T45" fmla="*/ 7063 h 11008"/>
              <a:gd name="T46" fmla="*/ 5094 w 7930"/>
              <a:gd name="T47" fmla="*/ 8154 h 11008"/>
              <a:gd name="T48" fmla="*/ 4548 w 7930"/>
              <a:gd name="T49" fmla="*/ 7722 h 11008"/>
              <a:gd name="T50" fmla="*/ 5103 w 7930"/>
              <a:gd name="T51" fmla="*/ 8052 h 11008"/>
              <a:gd name="T52" fmla="*/ 6525 w 7930"/>
              <a:gd name="T53" fmla="*/ 8156 h 11008"/>
              <a:gd name="T54" fmla="*/ 5812 w 7930"/>
              <a:gd name="T55" fmla="*/ 8054 h 11008"/>
              <a:gd name="T56" fmla="*/ 6525 w 7930"/>
              <a:gd name="T57" fmla="*/ 8156 h 11008"/>
              <a:gd name="T58" fmla="*/ 7743 w 7930"/>
              <a:gd name="T59" fmla="*/ 8558 h 11008"/>
              <a:gd name="T60" fmla="*/ 7248 w 7930"/>
              <a:gd name="T61" fmla="*/ 8071 h 11008"/>
              <a:gd name="T62" fmla="*/ 7834 w 7930"/>
              <a:gd name="T63" fmla="*/ 8511 h 11008"/>
              <a:gd name="T64" fmla="*/ 7929 w 7930"/>
              <a:gd name="T65" fmla="*/ 9947 h 11008"/>
              <a:gd name="T66" fmla="*/ 7827 w 7930"/>
              <a:gd name="T67" fmla="*/ 9234 h 11008"/>
              <a:gd name="T68" fmla="*/ 7929 w 7930"/>
              <a:gd name="T69" fmla="*/ 9947 h 11008"/>
              <a:gd name="T70" fmla="*/ 7827 w 7930"/>
              <a:gd name="T71" fmla="*/ 11007 h 11008"/>
              <a:gd name="T72" fmla="*/ 7929 w 7930"/>
              <a:gd name="T73" fmla="*/ 10661 h 1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30" h="11008">
                <a:moveTo>
                  <a:pt x="102" y="714"/>
                </a:moveTo>
                <a:lnTo>
                  <a:pt x="0" y="714"/>
                </a:lnTo>
                <a:lnTo>
                  <a:pt x="0" y="0"/>
                </a:lnTo>
                <a:lnTo>
                  <a:pt x="102" y="0"/>
                </a:lnTo>
                <a:lnTo>
                  <a:pt x="102" y="714"/>
                </a:lnTo>
                <a:close/>
                <a:moveTo>
                  <a:pt x="102" y="2140"/>
                </a:moveTo>
                <a:lnTo>
                  <a:pt x="0" y="2140"/>
                </a:lnTo>
                <a:lnTo>
                  <a:pt x="0" y="1427"/>
                </a:lnTo>
                <a:lnTo>
                  <a:pt x="102" y="1427"/>
                </a:lnTo>
                <a:lnTo>
                  <a:pt x="102" y="2140"/>
                </a:lnTo>
                <a:close/>
                <a:moveTo>
                  <a:pt x="102" y="3567"/>
                </a:moveTo>
                <a:lnTo>
                  <a:pt x="0" y="3567"/>
                </a:lnTo>
                <a:lnTo>
                  <a:pt x="0" y="2854"/>
                </a:lnTo>
                <a:lnTo>
                  <a:pt x="102" y="2854"/>
                </a:lnTo>
                <a:lnTo>
                  <a:pt x="102" y="3567"/>
                </a:lnTo>
                <a:close/>
                <a:moveTo>
                  <a:pt x="296" y="4951"/>
                </a:moveTo>
                <a:lnTo>
                  <a:pt x="296" y="4951"/>
                </a:lnTo>
                <a:cubicBezTo>
                  <a:pt x="108" y="4790"/>
                  <a:pt x="0" y="4555"/>
                  <a:pt x="0" y="4307"/>
                </a:cubicBezTo>
                <a:lnTo>
                  <a:pt x="0" y="4281"/>
                </a:lnTo>
                <a:lnTo>
                  <a:pt x="102" y="4281"/>
                </a:lnTo>
                <a:lnTo>
                  <a:pt x="102" y="4307"/>
                </a:lnTo>
                <a:lnTo>
                  <a:pt x="102" y="4307"/>
                </a:lnTo>
                <a:cubicBezTo>
                  <a:pt x="102" y="4525"/>
                  <a:pt x="197" y="4732"/>
                  <a:pt x="362" y="4874"/>
                </a:cubicBezTo>
                <a:lnTo>
                  <a:pt x="296" y="4951"/>
                </a:lnTo>
                <a:close/>
                <a:moveTo>
                  <a:pt x="1709" y="5156"/>
                </a:moveTo>
                <a:lnTo>
                  <a:pt x="996" y="5156"/>
                </a:lnTo>
                <a:lnTo>
                  <a:pt x="996" y="5053"/>
                </a:lnTo>
                <a:lnTo>
                  <a:pt x="1709" y="5053"/>
                </a:lnTo>
                <a:lnTo>
                  <a:pt x="1709" y="5156"/>
                </a:lnTo>
                <a:close/>
                <a:moveTo>
                  <a:pt x="3137" y="5156"/>
                </a:moveTo>
                <a:lnTo>
                  <a:pt x="2423" y="5156"/>
                </a:lnTo>
                <a:lnTo>
                  <a:pt x="2423" y="5053"/>
                </a:lnTo>
                <a:lnTo>
                  <a:pt x="3137" y="5053"/>
                </a:lnTo>
                <a:lnTo>
                  <a:pt x="3137" y="5156"/>
                </a:lnTo>
                <a:close/>
                <a:moveTo>
                  <a:pt x="4282" y="5657"/>
                </a:moveTo>
                <a:lnTo>
                  <a:pt x="4282" y="5657"/>
                </a:lnTo>
                <a:cubicBezTo>
                  <a:pt x="4208" y="5447"/>
                  <a:pt x="4039" y="5275"/>
                  <a:pt x="3827" y="5199"/>
                </a:cubicBezTo>
                <a:lnTo>
                  <a:pt x="3862" y="5103"/>
                </a:lnTo>
                <a:lnTo>
                  <a:pt x="3862" y="5103"/>
                </a:lnTo>
                <a:cubicBezTo>
                  <a:pt x="4102" y="5189"/>
                  <a:pt x="4294" y="5384"/>
                  <a:pt x="4378" y="5624"/>
                </a:cubicBezTo>
                <a:lnTo>
                  <a:pt x="4282" y="5657"/>
                </a:lnTo>
                <a:close/>
                <a:moveTo>
                  <a:pt x="4423" y="7063"/>
                </a:moveTo>
                <a:lnTo>
                  <a:pt x="4322" y="7063"/>
                </a:lnTo>
                <a:lnTo>
                  <a:pt x="4322" y="6350"/>
                </a:lnTo>
                <a:lnTo>
                  <a:pt x="4423" y="6350"/>
                </a:lnTo>
                <a:lnTo>
                  <a:pt x="4423" y="7063"/>
                </a:lnTo>
                <a:close/>
                <a:moveTo>
                  <a:pt x="5094" y="8154"/>
                </a:moveTo>
                <a:lnTo>
                  <a:pt x="5094" y="8154"/>
                </a:lnTo>
                <a:cubicBezTo>
                  <a:pt x="4837" y="8130"/>
                  <a:pt x="4607" y="7994"/>
                  <a:pt x="4463" y="7778"/>
                </a:cubicBezTo>
                <a:lnTo>
                  <a:pt x="4548" y="7722"/>
                </a:lnTo>
                <a:lnTo>
                  <a:pt x="4548" y="7722"/>
                </a:lnTo>
                <a:cubicBezTo>
                  <a:pt x="4675" y="7911"/>
                  <a:pt x="4877" y="8032"/>
                  <a:pt x="5103" y="8052"/>
                </a:cubicBezTo>
                <a:lnTo>
                  <a:pt x="5094" y="8154"/>
                </a:lnTo>
                <a:close/>
                <a:moveTo>
                  <a:pt x="6525" y="8156"/>
                </a:moveTo>
                <a:lnTo>
                  <a:pt x="5812" y="8156"/>
                </a:lnTo>
                <a:lnTo>
                  <a:pt x="5812" y="8054"/>
                </a:lnTo>
                <a:lnTo>
                  <a:pt x="6525" y="8054"/>
                </a:lnTo>
                <a:lnTo>
                  <a:pt x="6525" y="8156"/>
                </a:lnTo>
                <a:close/>
                <a:moveTo>
                  <a:pt x="7743" y="8558"/>
                </a:moveTo>
                <a:lnTo>
                  <a:pt x="7743" y="8558"/>
                </a:lnTo>
                <a:cubicBezTo>
                  <a:pt x="7639" y="8357"/>
                  <a:pt x="7451" y="8215"/>
                  <a:pt x="7228" y="8171"/>
                </a:cubicBezTo>
                <a:lnTo>
                  <a:pt x="7248" y="8071"/>
                </a:lnTo>
                <a:lnTo>
                  <a:pt x="7248" y="8071"/>
                </a:lnTo>
                <a:cubicBezTo>
                  <a:pt x="7501" y="8121"/>
                  <a:pt x="7714" y="8281"/>
                  <a:pt x="7834" y="8511"/>
                </a:cubicBezTo>
                <a:lnTo>
                  <a:pt x="7743" y="8558"/>
                </a:lnTo>
                <a:close/>
                <a:moveTo>
                  <a:pt x="7929" y="9947"/>
                </a:moveTo>
                <a:lnTo>
                  <a:pt x="7827" y="9947"/>
                </a:lnTo>
                <a:lnTo>
                  <a:pt x="7827" y="9234"/>
                </a:lnTo>
                <a:lnTo>
                  <a:pt x="7929" y="9234"/>
                </a:lnTo>
                <a:lnTo>
                  <a:pt x="7929" y="9947"/>
                </a:lnTo>
                <a:close/>
                <a:moveTo>
                  <a:pt x="7929" y="11007"/>
                </a:moveTo>
                <a:lnTo>
                  <a:pt x="7827" y="11007"/>
                </a:lnTo>
                <a:lnTo>
                  <a:pt x="7827" y="10661"/>
                </a:lnTo>
                <a:lnTo>
                  <a:pt x="7929" y="10661"/>
                </a:lnTo>
                <a:lnTo>
                  <a:pt x="7929" y="11007"/>
                </a:lnTo>
                <a:close/>
              </a:path>
            </a:pathLst>
          </a:custGeom>
          <a:solidFill>
            <a:schemeClr val="bg1"/>
          </a:solidFill>
          <a:ln>
            <a:noFill/>
          </a:ln>
          <a:effectLst/>
        </p:spPr>
        <p:txBody>
          <a:bodyPr wrap="none" anchor="ctr"/>
          <a:lstStyle/>
          <a:p>
            <a:endParaRPr lang="en-US" sz="3265">
              <a:latin typeface="Lato Light" panose="020F0502020204030203" pitchFamily="34" charset="0"/>
            </a:endParaRPr>
          </a:p>
        </p:txBody>
      </p:sp>
      <p:grpSp>
        <p:nvGrpSpPr>
          <p:cNvPr id="11" name="Group 10">
            <a:extLst>
              <a:ext uri="{FF2B5EF4-FFF2-40B4-BE49-F238E27FC236}">
                <a16:creationId xmlns:a16="http://schemas.microsoft.com/office/drawing/2014/main" id="{B2856405-AB65-6A2E-F8EB-1969A79C52B4}"/>
              </a:ext>
            </a:extLst>
          </p:cNvPr>
          <p:cNvGrpSpPr/>
          <p:nvPr/>
        </p:nvGrpSpPr>
        <p:grpSpPr>
          <a:xfrm>
            <a:off x="6507183" y="1046207"/>
            <a:ext cx="5337976" cy="959506"/>
            <a:chOff x="6507183" y="1046207"/>
            <a:chExt cx="5337976" cy="959506"/>
          </a:xfrm>
        </p:grpSpPr>
        <p:sp>
          <p:nvSpPr>
            <p:cNvPr id="18" name="Subtitle 2">
              <a:extLst>
                <a:ext uri="{FF2B5EF4-FFF2-40B4-BE49-F238E27FC236}">
                  <a16:creationId xmlns:a16="http://schemas.microsoft.com/office/drawing/2014/main" id="{0286D9A1-91C2-F04B-B464-F70026CC867C}"/>
                </a:ext>
              </a:extLst>
            </p:cNvPr>
            <p:cNvSpPr txBox="1">
              <a:spLocks/>
            </p:cNvSpPr>
            <p:nvPr/>
          </p:nvSpPr>
          <p:spPr>
            <a:xfrm>
              <a:off x="6609692" y="1497882"/>
              <a:ext cx="5235467"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a:solidFill>
                    <a:srgbClr val="000000"/>
                  </a:solidFill>
                  <a:latin typeface="Arial"/>
                  <a:cs typeface="Arial"/>
                </a:rPr>
                <a:t>If you company did not disclosure through CDP in 2022, please register your account.</a:t>
              </a:r>
            </a:p>
          </p:txBody>
        </p:sp>
        <p:sp>
          <p:nvSpPr>
            <p:cNvPr id="19" name="TextBox 18">
              <a:extLst>
                <a:ext uri="{FF2B5EF4-FFF2-40B4-BE49-F238E27FC236}">
                  <a16:creationId xmlns:a16="http://schemas.microsoft.com/office/drawing/2014/main" id="{CF778BCE-6576-9C40-A246-4632B11990A7}"/>
                </a:ext>
              </a:extLst>
            </p:cNvPr>
            <p:cNvSpPr txBox="1"/>
            <p:nvPr/>
          </p:nvSpPr>
          <p:spPr>
            <a:xfrm>
              <a:off x="6507183" y="1046207"/>
              <a:ext cx="3318537" cy="400110"/>
            </a:xfrm>
            <a:prstGeom prst="rect">
              <a:avLst/>
            </a:prstGeom>
            <a:noFill/>
          </p:spPr>
          <p:txBody>
            <a:bodyPr wrap="none" rtlCol="0" anchor="b" anchorCtr="0">
              <a:spAutoFit/>
            </a:bodyPr>
            <a:lstStyle/>
            <a:p>
              <a:r>
                <a:rPr lang="en-US" sz="2000" b="1" u="sng">
                  <a:solidFill>
                    <a:schemeClr val="tx2"/>
                  </a:solidFill>
                  <a:latin typeface="Arial"/>
                  <a:cs typeface="Arial"/>
                </a:rPr>
                <a:t>Register/ Sign up for CDP</a:t>
              </a:r>
            </a:p>
          </p:txBody>
        </p:sp>
      </p:grpSp>
      <p:grpSp>
        <p:nvGrpSpPr>
          <p:cNvPr id="15" name="Group 14">
            <a:extLst>
              <a:ext uri="{FF2B5EF4-FFF2-40B4-BE49-F238E27FC236}">
                <a16:creationId xmlns:a16="http://schemas.microsoft.com/office/drawing/2014/main" id="{DA1E2C9E-AE60-C385-BB3D-7E4D24686972}"/>
              </a:ext>
            </a:extLst>
          </p:cNvPr>
          <p:cNvGrpSpPr/>
          <p:nvPr/>
        </p:nvGrpSpPr>
        <p:grpSpPr>
          <a:xfrm>
            <a:off x="6558061" y="2119993"/>
            <a:ext cx="3963184" cy="961443"/>
            <a:chOff x="6558061" y="2119993"/>
            <a:chExt cx="3963184" cy="961443"/>
          </a:xfrm>
        </p:grpSpPr>
        <p:sp>
          <p:nvSpPr>
            <p:cNvPr id="20" name="Subtitle 2">
              <a:extLst>
                <a:ext uri="{FF2B5EF4-FFF2-40B4-BE49-F238E27FC236}">
                  <a16:creationId xmlns:a16="http://schemas.microsoft.com/office/drawing/2014/main" id="{1503CD43-35F6-4B43-B187-A0972A1224F2}"/>
                </a:ext>
              </a:extLst>
            </p:cNvPr>
            <p:cNvSpPr txBox="1">
              <a:spLocks/>
            </p:cNvSpPr>
            <p:nvPr/>
          </p:nvSpPr>
          <p:spPr>
            <a:xfrm>
              <a:off x="6624377" y="2573605"/>
              <a:ext cx="3896868"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Aft>
                  <a:spcPts val="1000"/>
                </a:spcAft>
                <a:tabLst>
                  <a:tab pos="457200" algn="l"/>
                </a:tabLst>
              </a:pPr>
              <a:r>
                <a:rPr lang="en-US" sz="1600">
                  <a:solidFill>
                    <a:srgbClr val="000000"/>
                  </a:solidFill>
                  <a:latin typeface="Arial"/>
                  <a:cs typeface="Arial"/>
                </a:rPr>
                <a:t>GHG emission topics hosted by Corning/WSP</a:t>
              </a:r>
            </a:p>
          </p:txBody>
        </p:sp>
        <p:sp>
          <p:nvSpPr>
            <p:cNvPr id="21" name="TextBox 20">
              <a:extLst>
                <a:ext uri="{FF2B5EF4-FFF2-40B4-BE49-F238E27FC236}">
                  <a16:creationId xmlns:a16="http://schemas.microsoft.com/office/drawing/2014/main" id="{3FE6D863-4A92-F446-A5A2-E0A76D3DF48E}"/>
                </a:ext>
              </a:extLst>
            </p:cNvPr>
            <p:cNvSpPr txBox="1"/>
            <p:nvPr/>
          </p:nvSpPr>
          <p:spPr>
            <a:xfrm>
              <a:off x="6558061" y="2119993"/>
              <a:ext cx="2207912" cy="400110"/>
            </a:xfrm>
            <a:prstGeom prst="rect">
              <a:avLst/>
            </a:prstGeom>
            <a:noFill/>
          </p:spPr>
          <p:txBody>
            <a:bodyPr wrap="none" rtlCol="0" anchor="b" anchorCtr="0">
              <a:spAutoFit/>
            </a:bodyPr>
            <a:lstStyle/>
            <a:p>
              <a:r>
                <a:rPr lang="en-US" sz="2000" b="1" u="sng">
                  <a:solidFill>
                    <a:schemeClr val="tx2"/>
                  </a:solidFill>
                  <a:latin typeface="Arial"/>
                  <a:cs typeface="Arial"/>
                </a:rPr>
                <a:t>Attend Trainings</a:t>
              </a:r>
            </a:p>
          </p:txBody>
        </p:sp>
      </p:grpSp>
      <p:grpSp>
        <p:nvGrpSpPr>
          <p:cNvPr id="17" name="Group 16">
            <a:extLst>
              <a:ext uri="{FF2B5EF4-FFF2-40B4-BE49-F238E27FC236}">
                <a16:creationId xmlns:a16="http://schemas.microsoft.com/office/drawing/2014/main" id="{3811A196-91C8-4DD1-9AAD-3E3D60591A2E}"/>
              </a:ext>
            </a:extLst>
          </p:cNvPr>
          <p:cNvGrpSpPr/>
          <p:nvPr/>
        </p:nvGrpSpPr>
        <p:grpSpPr>
          <a:xfrm>
            <a:off x="6518322" y="3120512"/>
            <a:ext cx="5456167" cy="1511944"/>
            <a:chOff x="6518322" y="3120512"/>
            <a:chExt cx="5456167" cy="1511944"/>
          </a:xfrm>
        </p:grpSpPr>
        <p:sp>
          <p:nvSpPr>
            <p:cNvPr id="22" name="Subtitle 2">
              <a:extLst>
                <a:ext uri="{FF2B5EF4-FFF2-40B4-BE49-F238E27FC236}">
                  <a16:creationId xmlns:a16="http://schemas.microsoft.com/office/drawing/2014/main" id="{159AA326-E403-964F-A439-A46658FB4934}"/>
                </a:ext>
              </a:extLst>
            </p:cNvPr>
            <p:cNvSpPr txBox="1">
              <a:spLocks/>
            </p:cNvSpPr>
            <p:nvPr/>
          </p:nvSpPr>
          <p:spPr>
            <a:xfrm>
              <a:off x="6609692" y="3551711"/>
              <a:ext cx="5364797" cy="108074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algn="l">
                <a:lnSpc>
                  <a:spcPct val="100000"/>
                </a:lnSpc>
                <a:spcBef>
                  <a:spcPts val="0"/>
                </a:spcBef>
                <a:spcAft>
                  <a:spcPts val="1000"/>
                </a:spcAft>
                <a:tabLst>
                  <a:tab pos="457200" algn="l"/>
                </a:tabLst>
              </a:pPr>
              <a:r>
                <a:rPr lang="en-US" sz="1600">
                  <a:solidFill>
                    <a:srgbClr val="000000"/>
                  </a:solidFill>
                  <a:latin typeface="Arial"/>
                  <a:cs typeface="Arial"/>
                </a:rPr>
                <a:t>Disclose scope 1, 2 and 3 greenhouse gas (GHG) emissions data. Provide independent or third-party assurance of disclosed emissions </a:t>
              </a:r>
            </a:p>
            <a:p>
              <a:pPr marR="0" lvl="0" algn="l">
                <a:spcBef>
                  <a:spcPts val="0"/>
                </a:spcBef>
                <a:spcAft>
                  <a:spcPts val="1000"/>
                </a:spcAft>
                <a:tabLst>
                  <a:tab pos="457200" algn="l"/>
                </a:tabLst>
              </a:pPr>
              <a:endParaRPr lang="en-US" sz="1000" b="1">
                <a:solidFill>
                  <a:schemeClr val="tx1"/>
                </a:solidFill>
                <a:latin typeface="+mn-lt"/>
                <a:ea typeface="Lato Light" panose="020F0502020204030203" pitchFamily="34" charset="0"/>
              </a:endParaRPr>
            </a:p>
          </p:txBody>
        </p:sp>
        <p:sp>
          <p:nvSpPr>
            <p:cNvPr id="23" name="TextBox 22">
              <a:extLst>
                <a:ext uri="{FF2B5EF4-FFF2-40B4-BE49-F238E27FC236}">
                  <a16:creationId xmlns:a16="http://schemas.microsoft.com/office/drawing/2014/main" id="{64692A13-6243-7B4D-8FA3-B583101DEF5C}"/>
                </a:ext>
              </a:extLst>
            </p:cNvPr>
            <p:cNvSpPr txBox="1"/>
            <p:nvPr/>
          </p:nvSpPr>
          <p:spPr>
            <a:xfrm>
              <a:off x="6518322" y="3120512"/>
              <a:ext cx="3132589" cy="400110"/>
            </a:xfrm>
            <a:prstGeom prst="rect">
              <a:avLst/>
            </a:prstGeom>
            <a:noFill/>
          </p:spPr>
          <p:txBody>
            <a:bodyPr wrap="none" rtlCol="0" anchor="b" anchorCtr="0">
              <a:spAutoFit/>
            </a:bodyPr>
            <a:lstStyle/>
            <a:p>
              <a:r>
                <a:rPr lang="en-US" sz="2000" b="1" u="sng">
                  <a:solidFill>
                    <a:schemeClr val="tx2"/>
                  </a:solidFill>
                  <a:latin typeface="Arial"/>
                  <a:cs typeface="Arial"/>
                </a:rPr>
                <a:t>Calculate Emission data</a:t>
              </a:r>
            </a:p>
          </p:txBody>
        </p:sp>
      </p:grpSp>
      <p:grpSp>
        <p:nvGrpSpPr>
          <p:cNvPr id="30" name="Group 29">
            <a:extLst>
              <a:ext uri="{FF2B5EF4-FFF2-40B4-BE49-F238E27FC236}">
                <a16:creationId xmlns:a16="http://schemas.microsoft.com/office/drawing/2014/main" id="{05924A91-8709-C7B4-AE88-904FDEEA1F2C}"/>
              </a:ext>
            </a:extLst>
          </p:cNvPr>
          <p:cNvGrpSpPr/>
          <p:nvPr/>
        </p:nvGrpSpPr>
        <p:grpSpPr>
          <a:xfrm>
            <a:off x="6507183" y="4359371"/>
            <a:ext cx="5031989" cy="743360"/>
            <a:chOff x="6526628" y="4443629"/>
            <a:chExt cx="5031989" cy="743360"/>
          </a:xfrm>
        </p:grpSpPr>
        <p:sp>
          <p:nvSpPr>
            <p:cNvPr id="24" name="Subtitle 2">
              <a:extLst>
                <a:ext uri="{FF2B5EF4-FFF2-40B4-BE49-F238E27FC236}">
                  <a16:creationId xmlns:a16="http://schemas.microsoft.com/office/drawing/2014/main" id="{EA6C93F9-85AF-2442-B09B-DA71A39A25A7}"/>
                </a:ext>
              </a:extLst>
            </p:cNvPr>
            <p:cNvSpPr txBox="1">
              <a:spLocks/>
            </p:cNvSpPr>
            <p:nvPr/>
          </p:nvSpPr>
          <p:spPr>
            <a:xfrm>
              <a:off x="6558060" y="4894601"/>
              <a:ext cx="5000557" cy="2923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1000"/>
                </a:spcAft>
                <a:tabLst>
                  <a:tab pos="457200" algn="l"/>
                </a:tabLst>
              </a:pPr>
              <a:r>
                <a:rPr lang="en-US" sz="1600">
                  <a:solidFill>
                    <a:srgbClr val="000000"/>
                  </a:solidFill>
                  <a:latin typeface="Arial"/>
                  <a:cs typeface="Arial"/>
                </a:rPr>
                <a:t>Submit data through CDP. </a:t>
              </a:r>
              <a:r>
                <a:rPr lang="en-US" sz="1600" b="1" u="sng">
                  <a:solidFill>
                    <a:srgbClr val="000000"/>
                  </a:solidFill>
                  <a:latin typeface="Arial"/>
                  <a:cs typeface="Arial"/>
                </a:rPr>
                <a:t>Deadline July 26th</a:t>
              </a:r>
            </a:p>
          </p:txBody>
        </p:sp>
        <p:sp>
          <p:nvSpPr>
            <p:cNvPr id="25" name="TextBox 24">
              <a:extLst>
                <a:ext uri="{FF2B5EF4-FFF2-40B4-BE49-F238E27FC236}">
                  <a16:creationId xmlns:a16="http://schemas.microsoft.com/office/drawing/2014/main" id="{15308759-CC1F-434D-BE2A-CF1F1E07FFEA}"/>
                </a:ext>
              </a:extLst>
            </p:cNvPr>
            <p:cNvSpPr txBox="1"/>
            <p:nvPr/>
          </p:nvSpPr>
          <p:spPr>
            <a:xfrm>
              <a:off x="6526628" y="4443629"/>
              <a:ext cx="4488858" cy="400110"/>
            </a:xfrm>
            <a:prstGeom prst="rect">
              <a:avLst/>
            </a:prstGeom>
            <a:noFill/>
          </p:spPr>
          <p:txBody>
            <a:bodyPr wrap="none" rtlCol="0" anchor="b" anchorCtr="0">
              <a:spAutoFit/>
            </a:bodyPr>
            <a:lstStyle/>
            <a:p>
              <a:pPr marL="0" lvl="1"/>
              <a:r>
                <a:rPr lang="en-US" sz="2000" b="1" u="sng">
                  <a:solidFill>
                    <a:schemeClr val="tx2"/>
                  </a:solidFill>
                  <a:latin typeface="Arial"/>
                  <a:cs typeface="Arial"/>
                </a:rPr>
                <a:t>Submit data and Allocate emission </a:t>
              </a:r>
            </a:p>
          </p:txBody>
        </p:sp>
      </p:grpSp>
      <p:sp>
        <p:nvSpPr>
          <p:cNvPr id="31" name="Freeform 217">
            <a:extLst>
              <a:ext uri="{FF2B5EF4-FFF2-40B4-BE49-F238E27FC236}">
                <a16:creationId xmlns:a16="http://schemas.microsoft.com/office/drawing/2014/main" id="{EEAA9BA2-9EE6-AC45-941C-88BA8B9D71FD}"/>
              </a:ext>
            </a:extLst>
          </p:cNvPr>
          <p:cNvSpPr>
            <a:spLocks noChangeArrowheads="1"/>
          </p:cNvSpPr>
          <p:nvPr/>
        </p:nvSpPr>
        <p:spPr bwMode="auto">
          <a:xfrm>
            <a:off x="244765" y="172606"/>
            <a:ext cx="868377" cy="873601"/>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tx2">
              <a:lumMod val="75000"/>
            </a:schemeClr>
          </a:solidFill>
          <a:ln>
            <a:noFill/>
          </a:ln>
          <a:effectLst/>
        </p:spPr>
        <p:txBody>
          <a:bodyPr wrap="none" anchor="ctr"/>
          <a:lstStyle/>
          <a:p>
            <a:endParaRPr lang="en-US" sz="3265">
              <a:latin typeface="Lato Light" panose="020F0502020204030203" pitchFamily="34" charset="0"/>
            </a:endParaRPr>
          </a:p>
        </p:txBody>
      </p:sp>
      <p:sp>
        <p:nvSpPr>
          <p:cNvPr id="34" name="Freeform 216">
            <a:extLst>
              <a:ext uri="{FF2B5EF4-FFF2-40B4-BE49-F238E27FC236}">
                <a16:creationId xmlns:a16="http://schemas.microsoft.com/office/drawing/2014/main" id="{3AAE0A98-0D60-4B4E-8E4D-D5C429961683}"/>
              </a:ext>
            </a:extLst>
          </p:cNvPr>
          <p:cNvSpPr>
            <a:spLocks noChangeArrowheads="1"/>
          </p:cNvSpPr>
          <p:nvPr/>
        </p:nvSpPr>
        <p:spPr bwMode="auto">
          <a:xfrm>
            <a:off x="380954" y="2416174"/>
            <a:ext cx="836840" cy="873601"/>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a:latin typeface="Lato Light" panose="020F0502020204030203" pitchFamily="34" charset="0"/>
            </a:endParaRPr>
          </a:p>
        </p:txBody>
      </p:sp>
      <p:sp>
        <p:nvSpPr>
          <p:cNvPr id="36" name="Freeform 216">
            <a:extLst>
              <a:ext uri="{FF2B5EF4-FFF2-40B4-BE49-F238E27FC236}">
                <a16:creationId xmlns:a16="http://schemas.microsoft.com/office/drawing/2014/main" id="{2708769B-21EC-CE4B-8650-AF065665E7C9}"/>
              </a:ext>
            </a:extLst>
          </p:cNvPr>
          <p:cNvSpPr>
            <a:spLocks noChangeArrowheads="1"/>
          </p:cNvSpPr>
          <p:nvPr/>
        </p:nvSpPr>
        <p:spPr bwMode="auto">
          <a:xfrm>
            <a:off x="4191606" y="4482713"/>
            <a:ext cx="986702" cy="909094"/>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a:latin typeface="Lato Light" panose="020F0502020204030203" pitchFamily="34" charset="0"/>
            </a:endParaRPr>
          </a:p>
        </p:txBody>
      </p:sp>
      <p:sp>
        <p:nvSpPr>
          <p:cNvPr id="33" name="Freeform 217">
            <a:extLst>
              <a:ext uri="{FF2B5EF4-FFF2-40B4-BE49-F238E27FC236}">
                <a16:creationId xmlns:a16="http://schemas.microsoft.com/office/drawing/2014/main" id="{A61DC028-EB10-C644-B84D-0D7761DD2AD8}"/>
              </a:ext>
            </a:extLst>
          </p:cNvPr>
          <p:cNvSpPr>
            <a:spLocks noChangeArrowheads="1"/>
          </p:cNvSpPr>
          <p:nvPr/>
        </p:nvSpPr>
        <p:spPr bwMode="auto">
          <a:xfrm>
            <a:off x="2686942" y="3049556"/>
            <a:ext cx="791981" cy="873601"/>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tx2">
              <a:lumMod val="75000"/>
            </a:schemeClr>
          </a:solidFill>
          <a:ln>
            <a:noFill/>
          </a:ln>
          <a:effectLst/>
        </p:spPr>
        <p:txBody>
          <a:bodyPr wrap="none" anchor="ctr"/>
          <a:lstStyle/>
          <a:p>
            <a:endParaRPr lang="en-US" sz="3265">
              <a:latin typeface="Lato Light" panose="020F0502020204030203" pitchFamily="34" charset="0"/>
            </a:endParaRPr>
          </a:p>
        </p:txBody>
      </p:sp>
      <p:sp>
        <p:nvSpPr>
          <p:cNvPr id="9" name="Freeform 216">
            <a:extLst>
              <a:ext uri="{FF2B5EF4-FFF2-40B4-BE49-F238E27FC236}">
                <a16:creationId xmlns:a16="http://schemas.microsoft.com/office/drawing/2014/main" id="{92FFD7B8-E30A-4804-8E81-57049B760825}"/>
              </a:ext>
            </a:extLst>
          </p:cNvPr>
          <p:cNvSpPr>
            <a:spLocks noChangeArrowheads="1"/>
          </p:cNvSpPr>
          <p:nvPr/>
        </p:nvSpPr>
        <p:spPr bwMode="auto">
          <a:xfrm>
            <a:off x="4557689" y="6018058"/>
            <a:ext cx="736381" cy="782511"/>
          </a:xfrm>
          <a:custGeom>
            <a:avLst/>
            <a:gdLst>
              <a:gd name="T0" fmla="*/ 801 w 1314"/>
              <a:gd name="T1" fmla="*/ 79 h 1313"/>
              <a:gd name="T2" fmla="*/ 1233 w 1314"/>
              <a:gd name="T3" fmla="*/ 512 h 1313"/>
              <a:gd name="T4" fmla="*/ 1233 w 1314"/>
              <a:gd name="T5" fmla="*/ 512 h 1313"/>
              <a:gd name="T6" fmla="*/ 1233 w 1314"/>
              <a:gd name="T7" fmla="*/ 800 h 1313"/>
              <a:gd name="T8" fmla="*/ 801 w 1314"/>
              <a:gd name="T9" fmla="*/ 1232 h 1313"/>
              <a:gd name="T10" fmla="*/ 801 w 1314"/>
              <a:gd name="T11" fmla="*/ 1232 h 1313"/>
              <a:gd name="T12" fmla="*/ 512 w 1314"/>
              <a:gd name="T13" fmla="*/ 1232 h 1313"/>
              <a:gd name="T14" fmla="*/ 80 w 1314"/>
              <a:gd name="T15" fmla="*/ 800 h 1313"/>
              <a:gd name="T16" fmla="*/ 80 w 1314"/>
              <a:gd name="T17" fmla="*/ 800 h 1313"/>
              <a:gd name="T18" fmla="*/ 80 w 1314"/>
              <a:gd name="T19" fmla="*/ 512 h 1313"/>
              <a:gd name="T20" fmla="*/ 512 w 1314"/>
              <a:gd name="T21" fmla="*/ 79 h 1313"/>
              <a:gd name="T22" fmla="*/ 512 w 1314"/>
              <a:gd name="T23" fmla="*/ 79 h 1313"/>
              <a:gd name="T24" fmla="*/ 801 w 1314"/>
              <a:gd name="T25" fmla="*/ 79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3">
                <a:moveTo>
                  <a:pt x="801" y="79"/>
                </a:moveTo>
                <a:lnTo>
                  <a:pt x="1233" y="512"/>
                </a:lnTo>
                <a:lnTo>
                  <a:pt x="1233" y="512"/>
                </a:lnTo>
                <a:cubicBezTo>
                  <a:pt x="1313" y="591"/>
                  <a:pt x="1313" y="720"/>
                  <a:pt x="1233" y="800"/>
                </a:cubicBezTo>
                <a:lnTo>
                  <a:pt x="801" y="1232"/>
                </a:lnTo>
                <a:lnTo>
                  <a:pt x="801" y="1232"/>
                </a:lnTo>
                <a:cubicBezTo>
                  <a:pt x="721" y="1312"/>
                  <a:pt x="592" y="1312"/>
                  <a:pt x="512" y="1232"/>
                </a:cubicBezTo>
                <a:lnTo>
                  <a:pt x="80" y="800"/>
                </a:lnTo>
                <a:lnTo>
                  <a:pt x="80" y="800"/>
                </a:lnTo>
                <a:cubicBezTo>
                  <a:pt x="0" y="720"/>
                  <a:pt x="0" y="591"/>
                  <a:pt x="80" y="512"/>
                </a:cubicBezTo>
                <a:lnTo>
                  <a:pt x="512" y="79"/>
                </a:lnTo>
                <a:lnTo>
                  <a:pt x="512" y="79"/>
                </a:lnTo>
                <a:cubicBezTo>
                  <a:pt x="592" y="0"/>
                  <a:pt x="721" y="0"/>
                  <a:pt x="801" y="79"/>
                </a:cubicBezTo>
              </a:path>
            </a:pathLst>
          </a:custGeom>
          <a:solidFill>
            <a:schemeClr val="tx2">
              <a:lumMod val="75000"/>
            </a:schemeClr>
          </a:solidFill>
          <a:ln>
            <a:noFill/>
          </a:ln>
          <a:effectLst/>
        </p:spPr>
        <p:txBody>
          <a:bodyPr wrap="none" anchor="ctr"/>
          <a:lstStyle/>
          <a:p>
            <a:endParaRPr lang="en-US" sz="3265">
              <a:latin typeface="Lato Light" panose="020F0502020204030203" pitchFamily="34" charset="0"/>
            </a:endParaRPr>
          </a:p>
        </p:txBody>
      </p:sp>
      <p:grpSp>
        <p:nvGrpSpPr>
          <p:cNvPr id="32" name="Group 31">
            <a:extLst>
              <a:ext uri="{FF2B5EF4-FFF2-40B4-BE49-F238E27FC236}">
                <a16:creationId xmlns:a16="http://schemas.microsoft.com/office/drawing/2014/main" id="{1703A1E3-8158-081A-14EB-22D18D41201B}"/>
              </a:ext>
            </a:extLst>
          </p:cNvPr>
          <p:cNvGrpSpPr/>
          <p:nvPr/>
        </p:nvGrpSpPr>
        <p:grpSpPr>
          <a:xfrm>
            <a:off x="6507183" y="5153593"/>
            <a:ext cx="5633939" cy="2087824"/>
            <a:chOff x="6558061" y="5150251"/>
            <a:chExt cx="4793839" cy="2087824"/>
          </a:xfrm>
        </p:grpSpPr>
        <p:sp>
          <p:nvSpPr>
            <p:cNvPr id="12" name="Subtitle 2">
              <a:extLst>
                <a:ext uri="{FF2B5EF4-FFF2-40B4-BE49-F238E27FC236}">
                  <a16:creationId xmlns:a16="http://schemas.microsoft.com/office/drawing/2014/main" id="{6092F949-4AEC-C91A-D1AF-2969DC1D6AE4}"/>
                </a:ext>
              </a:extLst>
            </p:cNvPr>
            <p:cNvSpPr txBox="1">
              <a:spLocks/>
            </p:cNvSpPr>
            <p:nvPr/>
          </p:nvSpPr>
          <p:spPr>
            <a:xfrm>
              <a:off x="6558061" y="5640330"/>
              <a:ext cx="4793839" cy="159774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algn="l">
                <a:lnSpc>
                  <a:spcPct val="100000"/>
                </a:lnSpc>
                <a:spcBef>
                  <a:spcPts val="0"/>
                </a:spcBef>
                <a:spcAft>
                  <a:spcPts val="1000"/>
                </a:spcAft>
                <a:tabLst>
                  <a:tab pos="457200" algn="l"/>
                </a:tabLst>
              </a:pPr>
              <a:r>
                <a:rPr lang="en-US" sz="1600">
                  <a:solidFill>
                    <a:srgbClr val="000000"/>
                  </a:solidFill>
                  <a:latin typeface="Arial"/>
                  <a:cs typeface="Arial"/>
                </a:rPr>
                <a:t>Adopt a science-based (SBTi-approved) emissions reduction target </a:t>
              </a:r>
            </a:p>
            <a:p>
              <a:pPr marR="0" lvl="0" algn="l">
                <a:lnSpc>
                  <a:spcPct val="100000"/>
                </a:lnSpc>
                <a:spcBef>
                  <a:spcPts val="0"/>
                </a:spcBef>
                <a:spcAft>
                  <a:spcPts val="1000"/>
                </a:spcAft>
                <a:tabLst>
                  <a:tab pos="457200" algn="l"/>
                </a:tabLst>
              </a:pPr>
              <a:r>
                <a:rPr lang="en-US" sz="1600">
                  <a:solidFill>
                    <a:srgbClr val="000000"/>
                  </a:solidFill>
                  <a:latin typeface="Arial"/>
                  <a:cs typeface="Arial"/>
                </a:rPr>
                <a:t>Set a renewable energy target and water management goal </a:t>
              </a:r>
            </a:p>
            <a:p>
              <a:pPr marR="0" lvl="0">
                <a:spcBef>
                  <a:spcPts val="0"/>
                </a:spcBef>
                <a:spcAft>
                  <a:spcPts val="1000"/>
                </a:spcAft>
                <a:tabLst>
                  <a:tab pos="457200" algn="l"/>
                </a:tabLst>
              </a:pPr>
              <a:endParaRPr lang="en-US" sz="1800">
                <a:solidFill>
                  <a:srgbClr val="000000"/>
                </a:solidFill>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98BB832D-54D5-1FF1-AC03-17835F65D82D}"/>
                </a:ext>
              </a:extLst>
            </p:cNvPr>
            <p:cNvSpPr txBox="1"/>
            <p:nvPr/>
          </p:nvSpPr>
          <p:spPr>
            <a:xfrm>
              <a:off x="6573153" y="5150251"/>
              <a:ext cx="2465740" cy="400110"/>
            </a:xfrm>
            <a:prstGeom prst="rect">
              <a:avLst/>
            </a:prstGeom>
            <a:noFill/>
          </p:spPr>
          <p:txBody>
            <a:bodyPr wrap="none" rtlCol="0" anchor="b" anchorCtr="0">
              <a:spAutoFit/>
            </a:bodyPr>
            <a:lstStyle/>
            <a:p>
              <a:pPr marL="0" lvl="1"/>
              <a:r>
                <a:rPr lang="en-US" sz="2000" b="1" u="sng">
                  <a:solidFill>
                    <a:schemeClr val="tx2"/>
                  </a:solidFill>
                  <a:latin typeface="Arial"/>
                  <a:cs typeface="Arial"/>
                </a:rPr>
                <a:t>Reduce Emissions</a:t>
              </a:r>
            </a:p>
          </p:txBody>
        </p:sp>
      </p:grpSp>
      <p:sp>
        <p:nvSpPr>
          <p:cNvPr id="35" name="TextBox 34">
            <a:extLst>
              <a:ext uri="{FF2B5EF4-FFF2-40B4-BE49-F238E27FC236}">
                <a16:creationId xmlns:a16="http://schemas.microsoft.com/office/drawing/2014/main" id="{DEEC30B5-FA55-A054-63C2-5842434F5B92}"/>
              </a:ext>
            </a:extLst>
          </p:cNvPr>
          <p:cNvSpPr txBox="1"/>
          <p:nvPr/>
        </p:nvSpPr>
        <p:spPr>
          <a:xfrm>
            <a:off x="6096000" y="990051"/>
            <a:ext cx="454243" cy="507831"/>
          </a:xfrm>
          <a:prstGeom prst="rect">
            <a:avLst/>
          </a:prstGeom>
          <a:noFill/>
        </p:spPr>
        <p:txBody>
          <a:bodyPr wrap="square" lIns="0" tIns="0" rIns="0" bIns="0" rtlCol="0" anchor="ctr">
            <a:noAutofit/>
          </a:bodyPr>
          <a:lstStyle/>
          <a:p>
            <a:pPr algn="ctr"/>
            <a:r>
              <a:rPr lang="en-US"/>
              <a:t>1</a:t>
            </a:r>
          </a:p>
        </p:txBody>
      </p:sp>
      <p:sp>
        <p:nvSpPr>
          <p:cNvPr id="37" name="TextBox 36">
            <a:extLst>
              <a:ext uri="{FF2B5EF4-FFF2-40B4-BE49-F238E27FC236}">
                <a16:creationId xmlns:a16="http://schemas.microsoft.com/office/drawing/2014/main" id="{4320F6E7-F3DE-D3C0-2476-DC1E57ECEC4A}"/>
              </a:ext>
            </a:extLst>
          </p:cNvPr>
          <p:cNvSpPr txBox="1"/>
          <p:nvPr/>
        </p:nvSpPr>
        <p:spPr>
          <a:xfrm>
            <a:off x="6105098" y="2107073"/>
            <a:ext cx="454243" cy="507831"/>
          </a:xfrm>
          <a:prstGeom prst="rect">
            <a:avLst/>
          </a:prstGeom>
          <a:noFill/>
        </p:spPr>
        <p:txBody>
          <a:bodyPr wrap="square" lIns="0" tIns="0" rIns="0" bIns="0" rtlCol="0" anchor="ctr">
            <a:noAutofit/>
          </a:bodyPr>
          <a:lstStyle/>
          <a:p>
            <a:pPr algn="ctr"/>
            <a:r>
              <a:rPr lang="en-US"/>
              <a:t>2</a:t>
            </a:r>
          </a:p>
        </p:txBody>
      </p:sp>
      <p:sp>
        <p:nvSpPr>
          <p:cNvPr id="38" name="TextBox 37">
            <a:extLst>
              <a:ext uri="{FF2B5EF4-FFF2-40B4-BE49-F238E27FC236}">
                <a16:creationId xmlns:a16="http://schemas.microsoft.com/office/drawing/2014/main" id="{6CBDB248-9BB5-4052-A3B1-EE2ECF9D36A7}"/>
              </a:ext>
            </a:extLst>
          </p:cNvPr>
          <p:cNvSpPr txBox="1"/>
          <p:nvPr/>
        </p:nvSpPr>
        <p:spPr>
          <a:xfrm>
            <a:off x="6070677" y="3055816"/>
            <a:ext cx="454243" cy="507831"/>
          </a:xfrm>
          <a:prstGeom prst="rect">
            <a:avLst/>
          </a:prstGeom>
          <a:noFill/>
        </p:spPr>
        <p:txBody>
          <a:bodyPr wrap="square" lIns="0" tIns="0" rIns="0" bIns="0" rtlCol="0" anchor="ctr">
            <a:noAutofit/>
          </a:bodyPr>
          <a:lstStyle/>
          <a:p>
            <a:pPr algn="ctr"/>
            <a:r>
              <a:rPr lang="en-US"/>
              <a:t>3</a:t>
            </a:r>
          </a:p>
        </p:txBody>
      </p:sp>
      <p:sp>
        <p:nvSpPr>
          <p:cNvPr id="39" name="TextBox 38">
            <a:extLst>
              <a:ext uri="{FF2B5EF4-FFF2-40B4-BE49-F238E27FC236}">
                <a16:creationId xmlns:a16="http://schemas.microsoft.com/office/drawing/2014/main" id="{9F4C36FB-C13F-D115-EF4B-CEC416834E30}"/>
              </a:ext>
            </a:extLst>
          </p:cNvPr>
          <p:cNvSpPr txBox="1"/>
          <p:nvPr/>
        </p:nvSpPr>
        <p:spPr>
          <a:xfrm>
            <a:off x="6064079" y="4320947"/>
            <a:ext cx="454243" cy="507831"/>
          </a:xfrm>
          <a:prstGeom prst="rect">
            <a:avLst/>
          </a:prstGeom>
          <a:noFill/>
        </p:spPr>
        <p:txBody>
          <a:bodyPr wrap="square" lIns="0" tIns="0" rIns="0" bIns="0" rtlCol="0" anchor="ctr">
            <a:noAutofit/>
          </a:bodyPr>
          <a:lstStyle/>
          <a:p>
            <a:pPr algn="ctr"/>
            <a:r>
              <a:rPr lang="en-US"/>
              <a:t>4</a:t>
            </a:r>
          </a:p>
        </p:txBody>
      </p:sp>
      <p:sp>
        <p:nvSpPr>
          <p:cNvPr id="41" name="TextBox 40">
            <a:extLst>
              <a:ext uri="{FF2B5EF4-FFF2-40B4-BE49-F238E27FC236}">
                <a16:creationId xmlns:a16="http://schemas.microsoft.com/office/drawing/2014/main" id="{F684CB92-88F6-44E4-427C-15A99F2463E9}"/>
              </a:ext>
            </a:extLst>
          </p:cNvPr>
          <p:cNvSpPr txBox="1"/>
          <p:nvPr/>
        </p:nvSpPr>
        <p:spPr>
          <a:xfrm>
            <a:off x="6051955" y="5145619"/>
            <a:ext cx="454243" cy="507831"/>
          </a:xfrm>
          <a:prstGeom prst="rect">
            <a:avLst/>
          </a:prstGeom>
          <a:noFill/>
        </p:spPr>
        <p:txBody>
          <a:bodyPr wrap="square" lIns="0" tIns="0" rIns="0" bIns="0" rtlCol="0" anchor="ctr">
            <a:noAutofit/>
          </a:bodyPr>
          <a:lstStyle/>
          <a:p>
            <a:pPr algn="ctr"/>
            <a:r>
              <a:rPr lang="en-US"/>
              <a:t>5</a:t>
            </a:r>
          </a:p>
        </p:txBody>
      </p:sp>
      <p:sp>
        <p:nvSpPr>
          <p:cNvPr id="43" name="TextBox 42">
            <a:extLst>
              <a:ext uri="{FF2B5EF4-FFF2-40B4-BE49-F238E27FC236}">
                <a16:creationId xmlns:a16="http://schemas.microsoft.com/office/drawing/2014/main" id="{B4B5BD46-40C0-F130-7780-D26122AD8CD8}"/>
              </a:ext>
            </a:extLst>
          </p:cNvPr>
          <p:cNvSpPr txBox="1"/>
          <p:nvPr/>
        </p:nvSpPr>
        <p:spPr>
          <a:xfrm>
            <a:off x="418071" y="321785"/>
            <a:ext cx="454243" cy="507831"/>
          </a:xfrm>
          <a:prstGeom prst="rect">
            <a:avLst/>
          </a:prstGeom>
          <a:noFill/>
        </p:spPr>
        <p:txBody>
          <a:bodyPr wrap="square" lIns="0" tIns="0" rIns="0" bIns="0" rtlCol="0" anchor="ctr">
            <a:noAutofit/>
          </a:bodyPr>
          <a:lstStyle/>
          <a:p>
            <a:pPr algn="ctr"/>
            <a:r>
              <a:rPr lang="en-US">
                <a:solidFill>
                  <a:schemeClr val="bg1"/>
                </a:solidFill>
              </a:rPr>
              <a:t>1</a:t>
            </a:r>
          </a:p>
        </p:txBody>
      </p:sp>
      <p:sp>
        <p:nvSpPr>
          <p:cNvPr id="44" name="TextBox 43">
            <a:extLst>
              <a:ext uri="{FF2B5EF4-FFF2-40B4-BE49-F238E27FC236}">
                <a16:creationId xmlns:a16="http://schemas.microsoft.com/office/drawing/2014/main" id="{04C1F0AC-F6BB-9607-2BAA-1230F161D18C}"/>
              </a:ext>
            </a:extLst>
          </p:cNvPr>
          <p:cNvSpPr txBox="1"/>
          <p:nvPr/>
        </p:nvSpPr>
        <p:spPr>
          <a:xfrm>
            <a:off x="562103" y="2614904"/>
            <a:ext cx="454243" cy="507831"/>
          </a:xfrm>
          <a:prstGeom prst="rect">
            <a:avLst/>
          </a:prstGeom>
          <a:noFill/>
        </p:spPr>
        <p:txBody>
          <a:bodyPr wrap="square" lIns="0" tIns="0" rIns="0" bIns="0" rtlCol="0" anchor="ctr">
            <a:noAutofit/>
          </a:bodyPr>
          <a:lstStyle/>
          <a:p>
            <a:pPr algn="ctr"/>
            <a:r>
              <a:rPr lang="en-US">
                <a:solidFill>
                  <a:schemeClr val="bg1"/>
                </a:solidFill>
              </a:rPr>
              <a:t>2</a:t>
            </a:r>
          </a:p>
        </p:txBody>
      </p:sp>
      <p:sp>
        <p:nvSpPr>
          <p:cNvPr id="45" name="TextBox 44">
            <a:extLst>
              <a:ext uri="{FF2B5EF4-FFF2-40B4-BE49-F238E27FC236}">
                <a16:creationId xmlns:a16="http://schemas.microsoft.com/office/drawing/2014/main" id="{D0BC8CC2-3B0A-5E0F-38BD-BC5AAFAA0C73}"/>
              </a:ext>
            </a:extLst>
          </p:cNvPr>
          <p:cNvSpPr txBox="1"/>
          <p:nvPr/>
        </p:nvSpPr>
        <p:spPr>
          <a:xfrm>
            <a:off x="2817111" y="3245774"/>
            <a:ext cx="454243" cy="507831"/>
          </a:xfrm>
          <a:prstGeom prst="rect">
            <a:avLst/>
          </a:prstGeom>
          <a:noFill/>
        </p:spPr>
        <p:txBody>
          <a:bodyPr wrap="square" lIns="0" tIns="0" rIns="0" bIns="0" rtlCol="0" anchor="ctr">
            <a:noAutofit/>
          </a:bodyPr>
          <a:lstStyle/>
          <a:p>
            <a:pPr algn="ctr"/>
            <a:r>
              <a:rPr lang="en-US">
                <a:solidFill>
                  <a:schemeClr val="bg1"/>
                </a:solidFill>
              </a:rPr>
              <a:t>3</a:t>
            </a:r>
          </a:p>
        </p:txBody>
      </p:sp>
      <p:sp>
        <p:nvSpPr>
          <p:cNvPr id="46" name="TextBox 45">
            <a:extLst>
              <a:ext uri="{FF2B5EF4-FFF2-40B4-BE49-F238E27FC236}">
                <a16:creationId xmlns:a16="http://schemas.microsoft.com/office/drawing/2014/main" id="{B670782C-F559-5505-5BB6-4456BFEB55EA}"/>
              </a:ext>
            </a:extLst>
          </p:cNvPr>
          <p:cNvSpPr txBox="1"/>
          <p:nvPr/>
        </p:nvSpPr>
        <p:spPr>
          <a:xfrm>
            <a:off x="4436219" y="4685494"/>
            <a:ext cx="454243" cy="507831"/>
          </a:xfrm>
          <a:prstGeom prst="rect">
            <a:avLst/>
          </a:prstGeom>
          <a:noFill/>
        </p:spPr>
        <p:txBody>
          <a:bodyPr wrap="square" lIns="0" tIns="0" rIns="0" bIns="0" rtlCol="0" anchor="ctr">
            <a:noAutofit/>
          </a:bodyPr>
          <a:lstStyle/>
          <a:p>
            <a:pPr algn="ctr"/>
            <a:r>
              <a:rPr lang="en-US">
                <a:solidFill>
                  <a:schemeClr val="bg1"/>
                </a:solidFill>
              </a:rPr>
              <a:t>4</a:t>
            </a:r>
          </a:p>
        </p:txBody>
      </p:sp>
      <p:sp>
        <p:nvSpPr>
          <p:cNvPr id="47" name="TextBox 46">
            <a:extLst>
              <a:ext uri="{FF2B5EF4-FFF2-40B4-BE49-F238E27FC236}">
                <a16:creationId xmlns:a16="http://schemas.microsoft.com/office/drawing/2014/main" id="{BC723C43-D3EC-5079-A678-694091367A2D}"/>
              </a:ext>
            </a:extLst>
          </p:cNvPr>
          <p:cNvSpPr txBox="1"/>
          <p:nvPr/>
        </p:nvSpPr>
        <p:spPr>
          <a:xfrm>
            <a:off x="4698757" y="6121633"/>
            <a:ext cx="454243" cy="507831"/>
          </a:xfrm>
          <a:prstGeom prst="rect">
            <a:avLst/>
          </a:prstGeom>
          <a:noFill/>
        </p:spPr>
        <p:txBody>
          <a:bodyPr wrap="square" lIns="0" tIns="0" rIns="0" bIns="0" rtlCol="0" anchor="ctr">
            <a:noAutofit/>
          </a:bodyPr>
          <a:lstStyle/>
          <a:p>
            <a:pPr algn="ctr"/>
            <a:r>
              <a:rPr lang="en-US">
                <a:solidFill>
                  <a:schemeClr val="bg1"/>
                </a:solidFill>
              </a:rPr>
              <a:t>5</a:t>
            </a:r>
          </a:p>
        </p:txBody>
      </p:sp>
      <p:pic>
        <p:nvPicPr>
          <p:cNvPr id="3" name="Picture 2" descr="A picture containing graphics, clipart, font, white&#10;&#10;Description automatically generated">
            <a:extLst>
              <a:ext uri="{FF2B5EF4-FFF2-40B4-BE49-F238E27FC236}">
                <a16:creationId xmlns:a16="http://schemas.microsoft.com/office/drawing/2014/main" id="{AF9F91C9-EB5F-6CB5-D5BC-EA583AB8D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56" y="79388"/>
            <a:ext cx="765349" cy="765349"/>
          </a:xfrm>
          <a:prstGeom prst="rect">
            <a:avLst/>
          </a:prstGeom>
        </p:spPr>
      </p:pic>
    </p:spTree>
    <p:extLst>
      <p:ext uri="{BB962C8B-B14F-4D97-AF65-F5344CB8AC3E}">
        <p14:creationId xmlns:p14="http://schemas.microsoft.com/office/powerpoint/2010/main" val="277125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12D253-9B18-6B4C-6585-A7EA66A35B7E}"/>
              </a:ext>
            </a:extLst>
          </p:cNvPr>
          <p:cNvSpPr txBox="1">
            <a:spLocks/>
          </p:cNvSpPr>
          <p:nvPr/>
        </p:nvSpPr>
        <p:spPr>
          <a:xfrm>
            <a:off x="485061" y="207493"/>
            <a:ext cx="9869864" cy="957291"/>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t>Partnership is Critical</a:t>
            </a:r>
          </a:p>
        </p:txBody>
      </p:sp>
      <p:graphicFrame>
        <p:nvGraphicFramePr>
          <p:cNvPr id="3" name="Content Placeholder 3">
            <a:extLst>
              <a:ext uri="{FF2B5EF4-FFF2-40B4-BE49-F238E27FC236}">
                <a16:creationId xmlns:a16="http://schemas.microsoft.com/office/drawing/2014/main" id="{E7ABFBE0-8F5A-BCB1-C358-E1E155EE0393}"/>
              </a:ext>
            </a:extLst>
          </p:cNvPr>
          <p:cNvGraphicFramePr>
            <a:graphicFrameLocks/>
          </p:cNvGraphicFramePr>
          <p:nvPr>
            <p:extLst>
              <p:ext uri="{D42A27DB-BD31-4B8C-83A1-F6EECF244321}">
                <p14:modId xmlns:p14="http://schemas.microsoft.com/office/powerpoint/2010/main" val="3537769665"/>
              </p:ext>
            </p:extLst>
          </p:nvPr>
        </p:nvGraphicFramePr>
        <p:xfrm>
          <a:off x="485061" y="1784500"/>
          <a:ext cx="9756862" cy="4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1D402C4-B036-95F6-511E-ED593475B532}"/>
              </a:ext>
            </a:extLst>
          </p:cNvPr>
          <p:cNvSpPr txBox="1"/>
          <p:nvPr/>
        </p:nvSpPr>
        <p:spPr>
          <a:xfrm>
            <a:off x="385114" y="1164784"/>
            <a:ext cx="11806885" cy="369332"/>
          </a:xfrm>
          <a:prstGeom prst="rect">
            <a:avLst/>
          </a:prstGeom>
          <a:noFill/>
        </p:spPr>
        <p:txBody>
          <a:bodyPr wrap="square" lIns="91440" tIns="45720" rIns="91440" bIns="45720" rtlCol="0">
            <a:spAutoFit/>
          </a:bodyPr>
          <a:lstStyle/>
          <a:p>
            <a:pPr algn="l"/>
            <a:r>
              <a:rPr lang="en-US"/>
              <a:t>Collaboration with suppliers will be key to enabling Corning to achieve our Scope 3 emissions reduction goal. </a:t>
            </a:r>
          </a:p>
        </p:txBody>
      </p:sp>
      <p:pic>
        <p:nvPicPr>
          <p:cNvPr id="5" name="Picture 4" descr="A picture containing graphics, clipart, font, white&#10;&#10;Description automatically generated">
            <a:extLst>
              <a:ext uri="{FF2B5EF4-FFF2-40B4-BE49-F238E27FC236}">
                <a16:creationId xmlns:a16="http://schemas.microsoft.com/office/drawing/2014/main" id="{1508E363-BBA9-CE9B-00AD-9F63FC3289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26651" y="0"/>
            <a:ext cx="765349" cy="765349"/>
          </a:xfrm>
          <a:prstGeom prst="rect">
            <a:avLst/>
          </a:prstGeom>
        </p:spPr>
      </p:pic>
      <p:pic>
        <p:nvPicPr>
          <p:cNvPr id="7" name="Graphic 6" descr="Handshake with solid fill">
            <a:extLst>
              <a:ext uri="{FF2B5EF4-FFF2-40B4-BE49-F238E27FC236}">
                <a16:creationId xmlns:a16="http://schemas.microsoft.com/office/drawing/2014/main" id="{94C1BF11-1B42-E44B-F48C-2F79FAA589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06292" y="0"/>
            <a:ext cx="914400" cy="914400"/>
          </a:xfrm>
          <a:prstGeom prst="rect">
            <a:avLst/>
          </a:prstGeom>
        </p:spPr>
      </p:pic>
    </p:spTree>
    <p:extLst>
      <p:ext uri="{BB962C8B-B14F-4D97-AF65-F5344CB8AC3E}">
        <p14:creationId xmlns:p14="http://schemas.microsoft.com/office/powerpoint/2010/main" val="336250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9875F12-0EA1-2B80-5701-980A32F2CF2D}"/>
              </a:ext>
            </a:extLst>
          </p:cNvPr>
          <p:cNvSpPr txBox="1">
            <a:spLocks/>
          </p:cNvSpPr>
          <p:nvPr/>
        </p:nvSpPr>
        <p:spPr>
          <a:xfrm>
            <a:off x="275511" y="286703"/>
            <a:ext cx="10892214" cy="957291"/>
          </a:xfrm>
          <a:prstGeom prst="rect">
            <a:avLst/>
          </a:prstGeom>
        </p:spPr>
        <p:txBody>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t>Corning Scope 3  Supplier Expectations</a:t>
            </a:r>
          </a:p>
        </p:txBody>
      </p:sp>
      <p:sp>
        <p:nvSpPr>
          <p:cNvPr id="3" name="TextBox 2">
            <a:extLst>
              <a:ext uri="{FF2B5EF4-FFF2-40B4-BE49-F238E27FC236}">
                <a16:creationId xmlns:a16="http://schemas.microsoft.com/office/drawing/2014/main" id="{2859AAFE-8798-0E0E-A846-D9946682CA0E}"/>
              </a:ext>
            </a:extLst>
          </p:cNvPr>
          <p:cNvSpPr txBox="1">
            <a:spLocks/>
          </p:cNvSpPr>
          <p:nvPr/>
        </p:nvSpPr>
        <p:spPr>
          <a:xfrm>
            <a:off x="420751" y="1395819"/>
            <a:ext cx="11302368" cy="2662762"/>
          </a:xfrm>
          <a:prstGeom prst="roundRect">
            <a:avLst>
              <a:gd name="adj" fmla="val 0"/>
            </a:avLst>
          </a:prstGeom>
          <a:ln w="28575"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t">
            <a:noAutofit/>
          </a:bodyPr>
          <a:lstStyle>
            <a:defPPr marR="0" lvl="0" algn="l" rtl="0">
              <a:lnSpc>
                <a:spcPct val="100000"/>
              </a:lnSpc>
              <a:spcBef>
                <a:spcPts val="0"/>
              </a:spcBef>
              <a:spcAft>
                <a:spcPts val="0"/>
              </a:spcAft>
              <a:defRPr/>
            </a:defPPr>
            <a:lvl1pPr marL="0" marR="0" lvl="0" indent="0" algn="l" defTabSz="914400" rtl="0" eaLnBrk="1" latinLnBrk="0" hangingPunct="1">
              <a:lnSpc>
                <a:spcPct val="100000"/>
              </a:lnSpc>
              <a:spcBef>
                <a:spcPts val="0"/>
              </a:spcBef>
              <a:spcAft>
                <a:spcPts val="0"/>
              </a:spcAft>
              <a:buClr>
                <a:srgbClr val="000000"/>
              </a:buClr>
              <a:buFont typeface="Arial"/>
              <a:buNone/>
              <a:defRPr sz="1400" b="0" i="0" u="none" strike="noStrike" kern="1200" cap="none">
                <a:solidFill>
                  <a:schemeClr val="dk1"/>
                </a:solidFill>
                <a:latin typeface="+mn-lt"/>
                <a:ea typeface="+mn-ea"/>
                <a:cs typeface="+mn-cs"/>
                <a:sym typeface="Arial"/>
              </a:defRPr>
            </a:lvl1pPr>
            <a:lvl2pPr marL="231775" marR="0" lvl="1"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2pPr>
            <a:lvl3pPr marL="4572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3pPr>
            <a:lvl4pPr marL="6858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4pPr>
            <a:lvl5pPr marL="914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5pPr>
            <a:lvl6pPr marL="1143000" marR="0" lvl="5"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6pPr>
            <a:lvl7pPr marL="1374775" marR="0" lvl="6"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7pPr>
            <a:lvl8pPr marL="16002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chemeClr val="dk1"/>
                </a:solidFill>
                <a:latin typeface="+mn-lt"/>
                <a:ea typeface="+mn-ea"/>
                <a:cs typeface="+mn-cs"/>
                <a:sym typeface="Arial"/>
              </a:defRPr>
            </a:lvl8pPr>
            <a:lvl9pPr marL="1828800" marR="0" lvl="8" indent="-228600" algn="l" defTabSz="914400" rtl="0" eaLnBrk="1" latinLnBrk="0" hangingPunct="1">
              <a:lnSpc>
                <a:spcPct val="100000"/>
              </a:lnSpc>
              <a:spcBef>
                <a:spcPts val="0"/>
              </a:spcBef>
              <a:spcAft>
                <a:spcPts val="0"/>
              </a:spcAft>
              <a:buClr>
                <a:srgbClr val="000000"/>
              </a:buClr>
              <a:buFont typeface="Arial"/>
              <a:buChar char="•"/>
              <a:tabLst/>
              <a:defRPr sz="1400" b="0" i="0" u="none" strike="noStrike" kern="1200" cap="none">
                <a:solidFill>
                  <a:schemeClr val="dk1"/>
                </a:solidFill>
                <a:latin typeface="+mn-lt"/>
                <a:ea typeface="+mn-ea"/>
                <a:cs typeface="+mn-cs"/>
                <a:sym typeface="Arial"/>
              </a:defRPr>
            </a:lvl9pPr>
          </a:lstStyle>
          <a:p>
            <a:pPr fontAlgn="base">
              <a:spcBef>
                <a:spcPts val="600"/>
              </a:spcBef>
              <a:spcAft>
                <a:spcPts val="600"/>
              </a:spcAft>
            </a:pPr>
            <a:r>
              <a:rPr lang="en-US" sz="2000" b="1">
                <a:solidFill>
                  <a:schemeClr val="tx1"/>
                </a:solidFill>
                <a:latin typeface="+mj-lt"/>
                <a:ea typeface="Calibri" panose="020F0502020204030204" pitchFamily="34" charset="0"/>
              </a:rPr>
              <a:t>Suppliers engaged starting in 2023 are expected to adhere to these requirements by 2026:</a:t>
            </a:r>
            <a:endParaRPr lang="en-US" sz="2000" b="1">
              <a:solidFill>
                <a:schemeClr val="tx1"/>
              </a:solidFill>
              <a:latin typeface="+mj-lt"/>
              <a:ea typeface="Calibri" panose="020F0502020204030204" pitchFamily="34" charset="0"/>
              <a:cs typeface="Arial"/>
            </a:endParaRPr>
          </a:p>
          <a:p>
            <a:pPr marL="342900" indent="-342900" fontAlgn="base">
              <a:spcBef>
                <a:spcPts val="600"/>
              </a:spcBef>
              <a:spcAft>
                <a:spcPts val="600"/>
              </a:spcAft>
              <a:buFont typeface="+mj-lt"/>
              <a:buAutoNum type="arabicPeriod"/>
            </a:pPr>
            <a:r>
              <a:rPr lang="en-US" sz="2000">
                <a:solidFill>
                  <a:schemeClr val="tx1"/>
                </a:solidFill>
                <a:latin typeface="+mj-lt"/>
                <a:ea typeface="Calibri" panose="020F0502020204030204" pitchFamily="34" charset="0"/>
              </a:rPr>
              <a:t>Disclose scope 1, 2 and 3 greenhouse gas (GHG) emissions data through CDP Supply Chain</a:t>
            </a:r>
          </a:p>
          <a:p>
            <a:pPr marL="342900" indent="-342900" fontAlgn="base">
              <a:spcBef>
                <a:spcPts val="600"/>
              </a:spcBef>
              <a:spcAft>
                <a:spcPts val="600"/>
              </a:spcAft>
              <a:buFont typeface="+mj-lt"/>
              <a:buAutoNum type="arabicPeriod"/>
            </a:pPr>
            <a:r>
              <a:rPr lang="en-US" sz="2000">
                <a:solidFill>
                  <a:schemeClr val="tx1"/>
                </a:solidFill>
                <a:latin typeface="+mj-lt"/>
                <a:ea typeface="Calibri" panose="020F0502020204030204" pitchFamily="34" charset="0"/>
              </a:rPr>
              <a:t>Provide independent or third-party assurance of disclosed emissions </a:t>
            </a:r>
            <a:endParaRPr lang="en-US" sz="2000">
              <a:solidFill>
                <a:schemeClr val="tx1"/>
              </a:solidFill>
              <a:latin typeface="+mj-lt"/>
              <a:ea typeface="Calibri" panose="020F0502020204030204" pitchFamily="34" charset="0"/>
              <a:cs typeface="Arial"/>
            </a:endParaRPr>
          </a:p>
          <a:p>
            <a:pPr marL="342900" indent="-342900" fontAlgn="base">
              <a:spcBef>
                <a:spcPts val="600"/>
              </a:spcBef>
              <a:spcAft>
                <a:spcPts val="600"/>
              </a:spcAft>
              <a:buFont typeface="+mj-lt"/>
              <a:buAutoNum type="arabicPeriod"/>
            </a:pPr>
            <a:r>
              <a:rPr lang="en-US" sz="2000">
                <a:solidFill>
                  <a:schemeClr val="tx1"/>
                </a:solidFill>
                <a:latin typeface="+mj-lt"/>
                <a:ea typeface="Calibri" panose="020F0502020204030204" pitchFamily="34" charset="0"/>
              </a:rPr>
              <a:t>Adopt a science-based (SBTi-approved) emissions reduction target </a:t>
            </a:r>
          </a:p>
          <a:p>
            <a:pPr marL="342900" indent="-342900" fontAlgn="base">
              <a:spcBef>
                <a:spcPts val="600"/>
              </a:spcBef>
              <a:spcAft>
                <a:spcPts val="600"/>
              </a:spcAft>
              <a:buFont typeface="+mj-lt"/>
              <a:buAutoNum type="arabicPeriod"/>
            </a:pPr>
            <a:r>
              <a:rPr lang="en-US" sz="2000">
                <a:solidFill>
                  <a:schemeClr val="tx1"/>
                </a:solidFill>
                <a:latin typeface="+mj-lt"/>
                <a:ea typeface="Calibri" panose="020F0502020204030204" pitchFamily="34" charset="0"/>
              </a:rPr>
              <a:t>Set a renewable energy target</a:t>
            </a:r>
          </a:p>
          <a:p>
            <a:pPr marL="342900" indent="-342900" fontAlgn="base">
              <a:spcBef>
                <a:spcPts val="600"/>
              </a:spcBef>
              <a:spcAft>
                <a:spcPts val="600"/>
              </a:spcAft>
              <a:buFont typeface="+mj-lt"/>
              <a:buAutoNum type="arabicPeriod"/>
            </a:pPr>
            <a:r>
              <a:rPr lang="en-US" sz="2000">
                <a:solidFill>
                  <a:schemeClr val="tx1"/>
                </a:solidFill>
                <a:latin typeface="+mj-lt"/>
                <a:ea typeface="Calibri" panose="020F0502020204030204" pitchFamily="34" charset="0"/>
              </a:rPr>
              <a:t>Respond to CDP Water Questionnaire</a:t>
            </a:r>
          </a:p>
          <a:p>
            <a:pPr marL="342900" indent="-342900" fontAlgn="base">
              <a:spcBef>
                <a:spcPts val="600"/>
              </a:spcBef>
              <a:spcAft>
                <a:spcPts val="600"/>
              </a:spcAft>
              <a:buFont typeface="+mj-lt"/>
              <a:buAutoNum type="arabicPeriod"/>
            </a:pPr>
            <a:r>
              <a:rPr lang="en-US" sz="2000">
                <a:solidFill>
                  <a:schemeClr val="tx1"/>
                </a:solidFill>
                <a:latin typeface="+mj-lt"/>
                <a:ea typeface="Calibri" panose="020F0502020204030204" pitchFamily="34" charset="0"/>
              </a:rPr>
              <a:t>Set a water management goal </a:t>
            </a:r>
          </a:p>
        </p:txBody>
      </p:sp>
      <p:pic>
        <p:nvPicPr>
          <p:cNvPr id="5" name="Picture 4" descr="A picture containing graphics, clipart, font, white&#10;&#10;Description automatically generated">
            <a:extLst>
              <a:ext uri="{FF2B5EF4-FFF2-40B4-BE49-F238E27FC236}">
                <a16:creationId xmlns:a16="http://schemas.microsoft.com/office/drawing/2014/main" id="{E50B5860-EA22-2320-724E-57C39ACE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0445" y="0"/>
            <a:ext cx="765349" cy="765349"/>
          </a:xfrm>
          <a:prstGeom prst="rect">
            <a:avLst/>
          </a:prstGeom>
        </p:spPr>
      </p:pic>
      <p:pic>
        <p:nvPicPr>
          <p:cNvPr id="7" name="Graphic 6" descr="Bullseye with solid fill">
            <a:extLst>
              <a:ext uri="{FF2B5EF4-FFF2-40B4-BE49-F238E27FC236}">
                <a16:creationId xmlns:a16="http://schemas.microsoft.com/office/drawing/2014/main" id="{05CAEB62-D0CC-6B38-1D27-10D5EE6C34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5200" y="4585881"/>
            <a:ext cx="1752600" cy="1752600"/>
          </a:xfrm>
          <a:prstGeom prst="rect">
            <a:avLst/>
          </a:prstGeom>
        </p:spPr>
      </p:pic>
    </p:spTree>
    <p:extLst>
      <p:ext uri="{BB962C8B-B14F-4D97-AF65-F5344CB8AC3E}">
        <p14:creationId xmlns:p14="http://schemas.microsoft.com/office/powerpoint/2010/main" val="298555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34477-722D-E8EB-48A0-B37527C7F3AF}"/>
              </a:ext>
            </a:extLst>
          </p:cNvPr>
          <p:cNvSpPr>
            <a:spLocks noGrp="1"/>
          </p:cNvSpPr>
          <p:nvPr>
            <p:ph type="ctrTitle"/>
          </p:nvPr>
        </p:nvSpPr>
        <p:spPr/>
        <p:txBody>
          <a:bodyPr/>
          <a:lstStyle/>
          <a:p>
            <a:r>
              <a:rPr lang="en-US"/>
              <a:t>Introduction to Scope 3 Greenhouse Gases and Inventories</a:t>
            </a:r>
          </a:p>
        </p:txBody>
      </p:sp>
      <p:sp>
        <p:nvSpPr>
          <p:cNvPr id="7" name="Subtitle 6">
            <a:extLst>
              <a:ext uri="{FF2B5EF4-FFF2-40B4-BE49-F238E27FC236}">
                <a16:creationId xmlns:a16="http://schemas.microsoft.com/office/drawing/2014/main" id="{692E11A7-2386-81FF-D00E-A9A7ACAF545E}"/>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2C01C8E9-CEC7-37CB-981C-BBD89F97428F}"/>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D8537597-A87B-4A22-4E5A-22433221466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17</a:t>
            </a:fld>
            <a:endParaRPr lang="en-US"/>
          </a:p>
        </p:txBody>
      </p:sp>
    </p:spTree>
    <p:extLst>
      <p:ext uri="{BB962C8B-B14F-4D97-AF65-F5344CB8AC3E}">
        <p14:creationId xmlns:p14="http://schemas.microsoft.com/office/powerpoint/2010/main" val="107847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BBA442-839B-65EF-01BC-4EAB3593A865}"/>
              </a:ext>
            </a:extLst>
          </p:cNvPr>
          <p:cNvSpPr txBox="1">
            <a:spLocks/>
          </p:cNvSpPr>
          <p:nvPr/>
        </p:nvSpPr>
        <p:spPr>
          <a:xfrm>
            <a:off x="352981" y="4947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solidFill>
                  <a:schemeClr val="bg1"/>
                </a:solidFill>
              </a:rPr>
              <a:t>Poll the Audience</a:t>
            </a:r>
          </a:p>
        </p:txBody>
      </p:sp>
      <p:sp>
        <p:nvSpPr>
          <p:cNvPr id="9" name="Text Placeholder 2">
            <a:extLst>
              <a:ext uri="{FF2B5EF4-FFF2-40B4-BE49-F238E27FC236}">
                <a16:creationId xmlns:a16="http://schemas.microsoft.com/office/drawing/2014/main" id="{9815D7D6-279B-3C6F-9FA4-5A2FC7356AE1}"/>
              </a:ext>
            </a:extLst>
          </p:cNvPr>
          <p:cNvSpPr txBox="1">
            <a:spLocks/>
          </p:cNvSpPr>
          <p:nvPr/>
        </p:nvSpPr>
        <p:spPr>
          <a:xfrm>
            <a:off x="352981" y="594158"/>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b="1">
                <a:solidFill>
                  <a:schemeClr val="bg1"/>
                </a:solidFill>
              </a:rPr>
              <a:t>GHG Accounting 101: Scope 3</a:t>
            </a:r>
          </a:p>
        </p:txBody>
      </p:sp>
      <p:sp>
        <p:nvSpPr>
          <p:cNvPr id="10" name="Text Placeholder 3">
            <a:extLst>
              <a:ext uri="{FF2B5EF4-FFF2-40B4-BE49-F238E27FC236}">
                <a16:creationId xmlns:a16="http://schemas.microsoft.com/office/drawing/2014/main" id="{18EA3DCE-9674-3E31-2DD1-80B936251117}"/>
              </a:ext>
            </a:extLst>
          </p:cNvPr>
          <p:cNvSpPr txBox="1">
            <a:spLocks/>
          </p:cNvSpPr>
          <p:nvPr/>
        </p:nvSpPr>
        <p:spPr>
          <a:xfrm>
            <a:off x="495221" y="2008216"/>
            <a:ext cx="9871075" cy="336550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sz="2500">
                <a:solidFill>
                  <a:schemeClr val="bg1"/>
                </a:solidFill>
              </a:rPr>
              <a:t>Has your company calculated Scope 3 GHG emissions before? If yes, for which scope 3 categories?</a:t>
            </a:r>
          </a:p>
          <a:p>
            <a:pPr lvl="1"/>
            <a:r>
              <a:rPr lang="en-US">
                <a:solidFill>
                  <a:schemeClr val="bg1"/>
                </a:solidFill>
              </a:rPr>
              <a:t>Please type your answer into the chat box</a:t>
            </a:r>
          </a:p>
        </p:txBody>
      </p:sp>
    </p:spTree>
    <p:extLst>
      <p:ext uri="{BB962C8B-B14F-4D97-AF65-F5344CB8AC3E}">
        <p14:creationId xmlns:p14="http://schemas.microsoft.com/office/powerpoint/2010/main" val="72589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C8FB1-0947-8929-B04A-4C8A2336B0AA}"/>
              </a:ext>
            </a:extLst>
          </p:cNvPr>
          <p:cNvSpPr>
            <a:spLocks noGrp="1"/>
          </p:cNvSpPr>
          <p:nvPr>
            <p:ph type="sldNum" sz="quarter" idx="12"/>
          </p:nvPr>
        </p:nvSpPr>
        <p:spPr/>
        <p:txBody>
          <a:bodyPr/>
          <a:lstStyle/>
          <a:p>
            <a:fld id="{9FBBB179-F8D5-C345-885D-36A3B3A51673}" type="slidenum">
              <a:rPr lang="en-US" smtClean="0"/>
              <a:t>19</a:t>
            </a:fld>
            <a:endParaRPr lang="en-US"/>
          </a:p>
        </p:txBody>
      </p:sp>
      <p:sp>
        <p:nvSpPr>
          <p:cNvPr id="6" name="Title 1">
            <a:extLst>
              <a:ext uri="{FF2B5EF4-FFF2-40B4-BE49-F238E27FC236}">
                <a16:creationId xmlns:a16="http://schemas.microsoft.com/office/drawing/2014/main" id="{39808B74-A16B-0A07-4019-7B5E9D406B28}"/>
              </a:ext>
            </a:extLst>
          </p:cNvPr>
          <p:cNvSpPr txBox="1">
            <a:spLocks/>
          </p:cNvSpPr>
          <p:nvPr/>
        </p:nvSpPr>
        <p:spPr>
          <a:xfrm>
            <a:off x="322868" y="-22792"/>
            <a:ext cx="9869864" cy="957291"/>
          </a:xfrm>
          <a:prstGeom prst="rect">
            <a:avLst/>
          </a:prstGeom>
        </p:spPr>
        <p:txBody>
          <a:bodyPr vert="horz" lIns="0" tIns="45720" rIns="91440" bIns="45720" rtlCol="0" anchor="b" anchorCtr="0">
            <a:noAutofit/>
          </a:bodyPr>
          <a:lstStyle>
            <a:lvl1pPr algn="l" defTabSz="914400" rtl="0" eaLnBrk="1" latinLnBrk="0" hangingPunct="1">
              <a:spcBef>
                <a:spcPct val="0"/>
              </a:spcBef>
              <a:buNone/>
              <a:defRPr lang="en-US" sz="2200" b="1"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ysClr val="windowText" lastClr="000000"/>
                </a:solidFill>
                <a:effectLst/>
                <a:uLnTx/>
                <a:uFillTx/>
                <a:latin typeface="Arial"/>
                <a:ea typeface="+mj-ea"/>
                <a:cs typeface="+mj-cs"/>
              </a:rPr>
              <a:t>Operational Boundary: Scopes 1 , 2 &amp; 3</a:t>
            </a:r>
          </a:p>
        </p:txBody>
      </p:sp>
      <p:sp>
        <p:nvSpPr>
          <p:cNvPr id="7" name="Text Placeholder 5">
            <a:extLst>
              <a:ext uri="{FF2B5EF4-FFF2-40B4-BE49-F238E27FC236}">
                <a16:creationId xmlns:a16="http://schemas.microsoft.com/office/drawing/2014/main" id="{06F2CB73-8E19-B7F8-B875-A613FFC1F205}"/>
              </a:ext>
            </a:extLst>
          </p:cNvPr>
          <p:cNvSpPr txBox="1">
            <a:spLocks/>
          </p:cNvSpPr>
          <p:nvPr/>
        </p:nvSpPr>
        <p:spPr>
          <a:xfrm>
            <a:off x="132080" y="1612900"/>
            <a:ext cx="5125720" cy="4298950"/>
          </a:xfrm>
          <a:prstGeom prst="rect">
            <a:avLst/>
          </a:prstGeom>
        </p:spPr>
        <p:txBody>
          <a:bodyPr vert="horz" lIns="91440" tIns="45720" rIns="91440" bIns="45720" rtlCol="0">
            <a:noAutofit/>
          </a:bodyPr>
          <a:lstStyle>
            <a:lvl1pPr marL="228600" indent="-228600" algn="l" defTabSz="914400" rtl="0" eaLnBrk="1" latinLnBrk="0" hangingPunct="1">
              <a:spcBef>
                <a:spcPts val="600"/>
              </a:spcBef>
              <a:buClr>
                <a:schemeClr val="accent1"/>
              </a:buClr>
              <a:buFont typeface="Arial" pitchFamily="34" charset="0"/>
              <a:buChar char="•"/>
              <a:defRPr lang="en-US" sz="2000" kern="1200" dirty="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005293"/>
              </a:buClr>
              <a:buSzTx/>
              <a:buFont typeface="Arial" pitchFamily="34" charset="0"/>
              <a:buNone/>
              <a:tabLst/>
              <a:defRPr/>
            </a:pPr>
            <a:r>
              <a:rPr kumimoji="0" lang="en-US" sz="1800" b="0" i="0" u="none" strike="noStrike" kern="1200" cap="none" spc="0" normalizeH="0" baseline="0" noProof="0">
                <a:ln>
                  <a:noFill/>
                </a:ln>
                <a:solidFill>
                  <a:sysClr val="windowText" lastClr="000000"/>
                </a:solidFill>
                <a:effectLst/>
                <a:uLnTx/>
                <a:uFillTx/>
                <a:latin typeface="Arial"/>
                <a:ea typeface="+mn-ea"/>
                <a:cs typeface="+mn-cs"/>
              </a:rPr>
              <a:t>GHG emissions are organized into categories, or “scopes”:</a:t>
            </a:r>
          </a:p>
          <a:p>
            <a:pPr marL="457200" marR="0" lvl="1" indent="-228600" algn="l" defTabSz="914400" rtl="0" eaLnBrk="1" fontAlgn="base" latinLnBrk="0" hangingPunct="1">
              <a:lnSpc>
                <a:spcPct val="100000"/>
              </a:lnSpc>
              <a:spcBef>
                <a:spcPts val="0"/>
              </a:spcBef>
              <a:spcAft>
                <a:spcPts val="1000"/>
              </a:spcAft>
              <a:buClr>
                <a:srgbClr val="005293"/>
              </a:buClr>
              <a:buSzTx/>
              <a:buFont typeface="Arial" pitchFamily="34" charset="0"/>
              <a:buChar char="–"/>
              <a:tabLst/>
              <a:defRPr/>
            </a:pPr>
            <a:r>
              <a:rPr kumimoji="0" lang="en-US" sz="1800" b="1" i="0" u="none" strike="noStrike" kern="1200" cap="none" spc="0" normalizeH="0" baseline="0" noProof="0">
                <a:ln>
                  <a:noFill/>
                </a:ln>
                <a:solidFill>
                  <a:sysClr val="windowText" lastClr="000000"/>
                </a:solidFill>
                <a:effectLst/>
                <a:uLnTx/>
                <a:uFillTx/>
                <a:latin typeface="Arial"/>
                <a:ea typeface="+mn-ea"/>
                <a:cs typeface="+mn-cs"/>
              </a:rPr>
              <a:t>Scope 1</a:t>
            </a:r>
            <a:r>
              <a:rPr kumimoji="0" lang="en-US" sz="1800" b="0" i="0" u="none" strike="noStrike" kern="1200" cap="none" spc="0" normalizeH="0" baseline="0" noProof="0">
                <a:ln>
                  <a:noFill/>
                </a:ln>
                <a:solidFill>
                  <a:sysClr val="windowText" lastClr="000000"/>
                </a:solidFill>
                <a:effectLst/>
                <a:uLnTx/>
                <a:uFillTx/>
                <a:latin typeface="Arial"/>
                <a:ea typeface="+mn-ea"/>
                <a:cs typeface="+mn-cs"/>
              </a:rPr>
              <a:t>: direct emissions from fuel combustion and refrigerant leakage from company facilities and vehicles</a:t>
            </a:r>
          </a:p>
          <a:p>
            <a:pPr marL="457200" marR="0" lvl="1" indent="-228600" algn="l" defTabSz="914400" rtl="0" eaLnBrk="1" fontAlgn="base" latinLnBrk="0" hangingPunct="1">
              <a:lnSpc>
                <a:spcPct val="100000"/>
              </a:lnSpc>
              <a:spcBef>
                <a:spcPts val="0"/>
              </a:spcBef>
              <a:spcAft>
                <a:spcPts val="1000"/>
              </a:spcAft>
              <a:buClr>
                <a:srgbClr val="005293"/>
              </a:buClr>
              <a:buSzTx/>
              <a:buFont typeface="Arial" pitchFamily="34" charset="0"/>
              <a:buChar char="–"/>
              <a:tabLst/>
              <a:defRPr/>
            </a:pPr>
            <a:r>
              <a:rPr kumimoji="0" lang="en-US" sz="1800" b="1" i="0" u="none" strike="noStrike" kern="1200" cap="none" spc="0" normalizeH="0" baseline="0" noProof="0">
                <a:ln>
                  <a:noFill/>
                </a:ln>
                <a:solidFill>
                  <a:sysClr val="windowText" lastClr="000000"/>
                </a:solidFill>
                <a:effectLst/>
                <a:uLnTx/>
                <a:uFillTx/>
                <a:latin typeface="Arial"/>
                <a:ea typeface="+mn-ea"/>
                <a:cs typeface="+mn-cs"/>
              </a:rPr>
              <a:t>Scope 2:</a:t>
            </a:r>
            <a:r>
              <a:rPr kumimoji="0" lang="en-US" sz="1800" b="0" i="0" u="none" strike="noStrike" kern="1200" cap="none" spc="0" normalizeH="0" baseline="0" noProof="0">
                <a:ln>
                  <a:noFill/>
                </a:ln>
                <a:solidFill>
                  <a:sysClr val="windowText" lastClr="000000"/>
                </a:solidFill>
                <a:effectLst/>
                <a:uLnTx/>
                <a:uFillTx/>
                <a:latin typeface="Arial"/>
                <a:ea typeface="+mn-ea"/>
                <a:cs typeface="+mn-cs"/>
              </a:rPr>
              <a:t> indirect emissions from the purchase of electricity, steam, heat, and cooling</a:t>
            </a:r>
          </a:p>
          <a:p>
            <a:pPr marL="457200" marR="0" lvl="1" indent="-228600" algn="l" defTabSz="914400" rtl="0" eaLnBrk="1" fontAlgn="base" latinLnBrk="0" hangingPunct="1">
              <a:lnSpc>
                <a:spcPct val="100000"/>
              </a:lnSpc>
              <a:spcBef>
                <a:spcPts val="0"/>
              </a:spcBef>
              <a:spcAft>
                <a:spcPts val="1000"/>
              </a:spcAft>
              <a:buClr>
                <a:srgbClr val="005293"/>
              </a:buClr>
              <a:buSzTx/>
              <a:buFont typeface="Arial" pitchFamily="34" charset="0"/>
              <a:buChar char="–"/>
              <a:tabLst/>
              <a:defRPr/>
            </a:pPr>
            <a:r>
              <a:rPr kumimoji="0" lang="en-US" sz="1800" b="1" i="0" u="none" strike="noStrike" kern="1200" cap="none" spc="0" normalizeH="0" baseline="0" noProof="0">
                <a:ln>
                  <a:noFill/>
                </a:ln>
                <a:solidFill>
                  <a:sysClr val="windowText" lastClr="000000"/>
                </a:solidFill>
                <a:effectLst/>
                <a:uLnTx/>
                <a:uFillTx/>
                <a:latin typeface="Arial"/>
                <a:ea typeface="+mn-ea"/>
                <a:cs typeface="+mn-cs"/>
              </a:rPr>
              <a:t>Scope 3: </a:t>
            </a:r>
            <a:r>
              <a:rPr kumimoji="0" lang="en-US" sz="1800" b="0" i="0" u="none" strike="noStrike" kern="1200" cap="none" spc="0" normalizeH="0" baseline="0" noProof="0">
                <a:ln>
                  <a:noFill/>
                </a:ln>
                <a:solidFill>
                  <a:sysClr val="windowText" lastClr="000000"/>
                </a:solidFill>
                <a:effectLst/>
                <a:uLnTx/>
                <a:uFillTx/>
                <a:latin typeface="Arial"/>
                <a:ea typeface="+mn-ea"/>
                <a:cs typeface="+mn-cs"/>
              </a:rPr>
              <a:t>indirect emissions from a company’s value chain (e.g., purchased goods and services, use of sold products)</a:t>
            </a:r>
          </a:p>
          <a:p>
            <a:pPr marL="228600" marR="0" lvl="0" indent="-228600" algn="l" defTabSz="914400" rtl="0" eaLnBrk="1" fontAlgn="auto" latinLnBrk="0" hangingPunct="1">
              <a:lnSpc>
                <a:spcPct val="100000"/>
              </a:lnSpc>
              <a:spcBef>
                <a:spcPts val="600"/>
              </a:spcBef>
              <a:spcAft>
                <a:spcPts val="0"/>
              </a:spcAft>
              <a:buClr>
                <a:srgbClr val="005293"/>
              </a:buClr>
              <a:buSzTx/>
              <a:buFont typeface="Arial" pitchFamily="34" charset="0"/>
              <a:buChar char="•"/>
              <a:tabLst/>
              <a:defRPr/>
            </a:pPr>
            <a:endParaRPr kumimoji="0" lang="en-US" sz="1800" b="0" i="0" u="none" strike="noStrike" kern="1200" cap="none" spc="0" normalizeH="0" baseline="0" noProof="0">
              <a:ln>
                <a:noFill/>
              </a:ln>
              <a:solidFill>
                <a:sysClr val="windowText" lastClr="000000"/>
              </a:solidFill>
              <a:effectLst/>
              <a:uLnTx/>
              <a:uFillTx/>
              <a:latin typeface="Arial"/>
              <a:ea typeface="+mn-ea"/>
              <a:cs typeface="+mn-cs"/>
            </a:endParaRPr>
          </a:p>
        </p:txBody>
      </p:sp>
      <p:pic>
        <p:nvPicPr>
          <p:cNvPr id="8" name="Picture 2">
            <a:extLst>
              <a:ext uri="{FF2B5EF4-FFF2-40B4-BE49-F238E27FC236}">
                <a16:creationId xmlns:a16="http://schemas.microsoft.com/office/drawing/2014/main" id="{F581D19A-A742-9F92-1873-8D2BB7BC9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293" y="1326073"/>
            <a:ext cx="5531108" cy="36904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64D5516-E71E-DDAA-C777-F639AE84862D}"/>
              </a:ext>
            </a:extLst>
          </p:cNvPr>
          <p:cNvSpPr txBox="1"/>
          <p:nvPr/>
        </p:nvSpPr>
        <p:spPr>
          <a:xfrm>
            <a:off x="6051293" y="5335145"/>
            <a:ext cx="5816858" cy="1605568"/>
          </a:xfrm>
          <a:prstGeom prst="rect">
            <a:avLst/>
          </a:prstGeom>
          <a:noFill/>
        </p:spPr>
        <p:txBody>
          <a:bodyPr wrap="square">
            <a:spAutoFit/>
          </a:bodyPr>
          <a:lstStyle/>
          <a:p>
            <a:pPr marL="127000" marR="0" lvl="0" indent="0" defTabSz="914400" eaLnBrk="1" fontAlgn="auto" latinLnBrk="0" hangingPunct="1">
              <a:lnSpc>
                <a:spcPct val="100000"/>
              </a:lnSpc>
              <a:spcBef>
                <a:spcPts val="0"/>
              </a:spcBef>
              <a:spcAft>
                <a:spcPts val="1000"/>
              </a:spcAft>
              <a:buClrTx/>
              <a:buSzTx/>
              <a:buFontTx/>
              <a:buNone/>
              <a:tabLst/>
              <a:defRPr/>
            </a:pPr>
            <a:r>
              <a:rPr kumimoji="0" lang="en-US" sz="1800" b="0" i="0" u="none" strike="noStrike" kern="0" cap="none" spc="0" normalizeH="0" baseline="0" noProof="0">
                <a:ln>
                  <a:noFill/>
                </a:ln>
                <a:solidFill>
                  <a:srgbClr val="595959"/>
                </a:solidFill>
                <a:effectLst/>
                <a:uLnTx/>
                <a:uFillTx/>
              </a:rPr>
              <a:t>Source: Greenhouse Gas Protocol </a:t>
            </a:r>
            <a:r>
              <a:rPr kumimoji="0" lang="en-US" sz="1800" b="0" i="0" u="sng" strike="noStrike" kern="0" cap="none" spc="0" normalizeH="0" baseline="0" noProof="0">
                <a:ln>
                  <a:noFill/>
                </a:ln>
                <a:solidFill>
                  <a:srgbClr val="0097A7"/>
                </a:solidFill>
                <a:effectLst/>
                <a:uLnTx/>
                <a:uFillTx/>
                <a:hlinkClick r:id="rId3"/>
              </a:rPr>
              <a:t>Corporate Value Chain (Scope 3) Accounting and Reporting Standard </a:t>
            </a:r>
            <a:r>
              <a:rPr kumimoji="0" lang="en-US" sz="1800" b="0" i="0" u="none" strike="noStrike" kern="0" cap="none" spc="0" normalizeH="0" baseline="0" noProof="0">
                <a:ln>
                  <a:noFill/>
                </a:ln>
                <a:solidFill>
                  <a:srgbClr val="595959"/>
                </a:solidFill>
                <a:effectLst/>
                <a:uLnTx/>
                <a:uFillTx/>
              </a:rPr>
              <a:t>- page 7</a:t>
            </a:r>
            <a:endParaRPr kumimoji="0" lang="en-US" sz="1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US" sz="1800" b="0" i="0" u="none" strike="noStrike" kern="0" cap="none" spc="0" normalizeH="0" baseline="0" noProof="0">
                <a:ln>
                  <a:noFill/>
                </a:ln>
                <a:solidFill>
                  <a:prstClr val="black"/>
                </a:solidFill>
                <a:effectLst/>
                <a:uLnTx/>
                <a:uFillTx/>
              </a:rPr>
            </a:br>
            <a:endParaRPr kumimoji="0" lang="en-US" sz="1800" b="0" i="0" u="none" strike="noStrike" kern="0" cap="none" spc="0" normalizeH="0" baseline="0" noProof="0">
              <a:ln>
                <a:noFill/>
              </a:ln>
              <a:solidFill>
                <a:prstClr val="black"/>
              </a:solidFill>
              <a:effectLst/>
              <a:uLnTx/>
              <a:uFillTx/>
            </a:endParaRPr>
          </a:p>
        </p:txBody>
      </p:sp>
      <p:pic>
        <p:nvPicPr>
          <p:cNvPr id="10" name="Picture 9" descr="A picture containing graphics, clipart, font, white&#10;&#10;Description automatically generated">
            <a:extLst>
              <a:ext uri="{FF2B5EF4-FFF2-40B4-BE49-F238E27FC236}">
                <a16:creationId xmlns:a16="http://schemas.microsoft.com/office/drawing/2014/main" id="{F258136D-92D7-1549-FAFE-CD4DE52A0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87248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50C1-0297-A44C-8681-CD42AB9C4575}"/>
              </a:ext>
            </a:extLst>
          </p:cNvPr>
          <p:cNvSpPr>
            <a:spLocks noGrp="1"/>
          </p:cNvSpPr>
          <p:nvPr>
            <p:ph type="title"/>
          </p:nvPr>
        </p:nvSpPr>
        <p:spPr/>
        <p:txBody>
          <a:bodyPr/>
          <a:lstStyle/>
          <a:p>
            <a:r>
              <a:rPr lang="en-US"/>
              <a:t>Information security</a:t>
            </a:r>
          </a:p>
        </p:txBody>
      </p:sp>
      <p:sp>
        <p:nvSpPr>
          <p:cNvPr id="3" name="Content Placeholder 2">
            <a:extLst>
              <a:ext uri="{FF2B5EF4-FFF2-40B4-BE49-F238E27FC236}">
                <a16:creationId xmlns:a16="http://schemas.microsoft.com/office/drawing/2014/main" id="{D8D1D929-3663-C747-A037-3A495153D344}"/>
              </a:ext>
            </a:extLst>
          </p:cNvPr>
          <p:cNvSpPr>
            <a:spLocks noGrp="1"/>
          </p:cNvSpPr>
          <p:nvPr>
            <p:ph idx="1"/>
          </p:nvPr>
        </p:nvSpPr>
        <p:spPr/>
        <p:txBody>
          <a:bodyPr/>
          <a:lstStyle/>
          <a:p>
            <a:r>
              <a:rPr lang="en-US"/>
              <a:t>This presentation contains Corning information and is intended solely for those with a need to know. It may not be distributed, in whole or part, in any form by any means, or by any person or organization without authorization from Corning Incorporated.</a:t>
            </a:r>
          </a:p>
        </p:txBody>
      </p:sp>
    </p:spTree>
    <p:extLst>
      <p:ext uri="{BB962C8B-B14F-4D97-AF65-F5344CB8AC3E}">
        <p14:creationId xmlns:p14="http://schemas.microsoft.com/office/powerpoint/2010/main" val="5933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GHG Inventory Steps</a:t>
            </a:r>
          </a:p>
        </p:txBody>
      </p:sp>
      <p:grpSp>
        <p:nvGrpSpPr>
          <p:cNvPr id="7" name="Group 6">
            <a:extLst>
              <a:ext uri="{FF2B5EF4-FFF2-40B4-BE49-F238E27FC236}">
                <a16:creationId xmlns:a16="http://schemas.microsoft.com/office/drawing/2014/main" id="{E02FE180-1CD5-406D-96EA-1F4ABB1EB30D}"/>
              </a:ext>
            </a:extLst>
          </p:cNvPr>
          <p:cNvGrpSpPr/>
          <p:nvPr/>
        </p:nvGrpSpPr>
        <p:grpSpPr>
          <a:xfrm>
            <a:off x="408197" y="1235371"/>
            <a:ext cx="11479003" cy="640081"/>
            <a:chOff x="112919" y="1006076"/>
            <a:chExt cx="8955749" cy="640081"/>
          </a:xfrm>
          <a:solidFill>
            <a:schemeClr val="accent1"/>
          </a:solidFill>
        </p:grpSpPr>
        <p:grpSp>
          <p:nvGrpSpPr>
            <p:cNvPr id="8" name="Shape 696">
              <a:extLst>
                <a:ext uri="{FF2B5EF4-FFF2-40B4-BE49-F238E27FC236}">
                  <a16:creationId xmlns:a16="http://schemas.microsoft.com/office/drawing/2014/main" id="{088AF9A2-3884-44E1-AE9B-291C11B1FAA6}"/>
                </a:ext>
              </a:extLst>
            </p:cNvPr>
            <p:cNvGrpSpPr/>
            <p:nvPr/>
          </p:nvGrpSpPr>
          <p:grpSpPr>
            <a:xfrm>
              <a:off x="112919" y="1006076"/>
              <a:ext cx="7349765" cy="640081"/>
              <a:chOff x="112919" y="1006076"/>
              <a:chExt cx="7147825" cy="640081"/>
            </a:xfrm>
            <a:grpFill/>
          </p:grpSpPr>
          <p:sp>
            <p:nvSpPr>
              <p:cNvPr id="9" name="Shape 697">
                <a:extLst>
                  <a:ext uri="{FF2B5EF4-FFF2-40B4-BE49-F238E27FC236}">
                    <a16:creationId xmlns:a16="http://schemas.microsoft.com/office/drawing/2014/main" id="{768CA856-E653-4A15-B23F-E83615C75F2D}"/>
                  </a:ext>
                </a:extLst>
              </p:cNvPr>
              <p:cNvSpPr/>
              <p:nvPr/>
            </p:nvSpPr>
            <p:spPr>
              <a:xfrm>
                <a:off x="112919" y="1006077"/>
                <a:ext cx="2251642"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a:solidFill>
                      <a:schemeClr val="lt1"/>
                    </a:solidFill>
                    <a:ea typeface="Arial"/>
                    <a:cs typeface="Arial"/>
                    <a:sym typeface="Arial"/>
                  </a:rPr>
                  <a:t>1. Scope </a:t>
                </a:r>
                <a:endParaRPr sz="2000"/>
              </a:p>
              <a:p>
                <a:r>
                  <a:rPr lang="en" sz="1600" b="1">
                    <a:solidFill>
                      <a:schemeClr val="lt1"/>
                    </a:solidFill>
                    <a:ea typeface="Arial"/>
                    <a:cs typeface="Arial"/>
                    <a:sym typeface="Arial"/>
                  </a:rPr>
                  <a:t>and Plan</a:t>
                </a:r>
                <a:endParaRPr sz="2000"/>
              </a:p>
            </p:txBody>
          </p:sp>
          <p:sp>
            <p:nvSpPr>
              <p:cNvPr id="10" name="Shape 698">
                <a:extLst>
                  <a:ext uri="{FF2B5EF4-FFF2-40B4-BE49-F238E27FC236}">
                    <a16:creationId xmlns:a16="http://schemas.microsoft.com/office/drawing/2014/main" id="{2115D758-B55D-4CA4-BA04-932538C9268B}"/>
                  </a:ext>
                </a:extLst>
              </p:cNvPr>
              <p:cNvSpPr/>
              <p:nvPr/>
            </p:nvSpPr>
            <p:spPr>
              <a:xfrm>
                <a:off x="1982428" y="1006076"/>
                <a:ext cx="2037570"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a:solidFill>
                      <a:schemeClr val="lt1"/>
                    </a:solidFill>
                    <a:ea typeface="Arial"/>
                    <a:cs typeface="Arial"/>
                    <a:sym typeface="Arial"/>
                  </a:rPr>
                  <a:t>2. Collect </a:t>
                </a:r>
                <a:endParaRPr sz="2000"/>
              </a:p>
              <a:p>
                <a:r>
                  <a:rPr lang="en" sz="1600" b="1">
                    <a:solidFill>
                      <a:schemeClr val="lt1"/>
                    </a:solidFill>
                    <a:ea typeface="Arial"/>
                    <a:cs typeface="Arial"/>
                    <a:sym typeface="Arial"/>
                  </a:rPr>
                  <a:t>Data</a:t>
                </a:r>
                <a:endParaRPr sz="2000"/>
              </a:p>
            </p:txBody>
          </p:sp>
          <p:sp>
            <p:nvSpPr>
              <p:cNvPr id="11" name="Shape 699">
                <a:extLst>
                  <a:ext uri="{FF2B5EF4-FFF2-40B4-BE49-F238E27FC236}">
                    <a16:creationId xmlns:a16="http://schemas.microsoft.com/office/drawing/2014/main" id="{C18AE620-D129-4384-B7A8-7039BBFB1B93}"/>
                  </a:ext>
                </a:extLst>
              </p:cNvPr>
              <p:cNvSpPr/>
              <p:nvPr/>
            </p:nvSpPr>
            <p:spPr>
              <a:xfrm>
                <a:off x="3696931" y="1006076"/>
                <a:ext cx="2057792"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a:solidFill>
                      <a:schemeClr val="lt1"/>
                    </a:solidFill>
                    <a:ea typeface="Arial"/>
                    <a:cs typeface="Arial"/>
                    <a:sym typeface="Arial"/>
                  </a:rPr>
                  <a:t>3. Review and Estimate Data</a:t>
                </a:r>
                <a:endParaRPr sz="2000"/>
              </a:p>
            </p:txBody>
          </p:sp>
          <p:sp>
            <p:nvSpPr>
              <p:cNvPr id="12" name="Shape 700">
                <a:extLst>
                  <a:ext uri="{FF2B5EF4-FFF2-40B4-BE49-F238E27FC236}">
                    <a16:creationId xmlns:a16="http://schemas.microsoft.com/office/drawing/2014/main" id="{F27E81EB-A991-4E58-ADC7-2D3C71FC9BF2}"/>
                  </a:ext>
                </a:extLst>
              </p:cNvPr>
              <p:cNvSpPr/>
              <p:nvPr/>
            </p:nvSpPr>
            <p:spPr>
              <a:xfrm>
                <a:off x="5352366" y="1006076"/>
                <a:ext cx="1908378"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a:solidFill>
                      <a:schemeClr val="lt1"/>
                    </a:solidFill>
                    <a:ea typeface="Arial"/>
                    <a:cs typeface="Arial"/>
                    <a:sym typeface="Arial"/>
                  </a:rPr>
                  <a:t>4. Finalize </a:t>
                </a:r>
                <a:endParaRPr sz="2000"/>
              </a:p>
              <a:p>
                <a:r>
                  <a:rPr lang="en" sz="1600" b="1">
                    <a:solidFill>
                      <a:schemeClr val="lt1"/>
                    </a:solidFill>
                    <a:ea typeface="Arial"/>
                    <a:cs typeface="Arial"/>
                    <a:sym typeface="Arial"/>
                  </a:rPr>
                  <a:t>and Report</a:t>
                </a:r>
                <a:endParaRPr sz="2000"/>
              </a:p>
            </p:txBody>
          </p:sp>
        </p:grpSp>
        <p:sp>
          <p:nvSpPr>
            <p:cNvPr id="14" name="Shape 700"/>
            <p:cNvSpPr/>
            <p:nvPr/>
          </p:nvSpPr>
          <p:spPr>
            <a:xfrm>
              <a:off x="7138219" y="1006076"/>
              <a:ext cx="1930449" cy="640080"/>
            </a:xfrm>
            <a:prstGeom prst="chevron">
              <a:avLst>
                <a:gd name="adj" fmla="val 50000"/>
              </a:avLst>
            </a:prstGeom>
            <a:grpFill/>
            <a:ln w="25400" cap="flat" cmpd="sng">
              <a:solidFill>
                <a:schemeClr val="lt1"/>
              </a:solidFill>
              <a:prstDash val="solid"/>
              <a:round/>
              <a:headEnd type="none" w="sm" len="sm"/>
              <a:tailEnd type="none" w="sm" len="sm"/>
            </a:ln>
          </p:spPr>
          <p:txBody>
            <a:bodyPr spcFirstLastPara="1" wrap="square" lIns="182880" tIns="45700" rIns="91425" bIns="45700" anchor="ctr" anchorCtr="0">
              <a:noAutofit/>
            </a:bodyPr>
            <a:lstStyle/>
            <a:p>
              <a:r>
                <a:rPr lang="en" sz="1600" b="1">
                  <a:solidFill>
                    <a:schemeClr val="lt1"/>
                  </a:solidFill>
                  <a:cs typeface="Arial"/>
                  <a:sym typeface="Arial"/>
                </a:rPr>
                <a:t>5. Target Setting</a:t>
              </a:r>
              <a:endParaRPr sz="2000"/>
            </a:p>
          </p:txBody>
        </p:sp>
      </p:grpSp>
      <p:sp>
        <p:nvSpPr>
          <p:cNvPr id="2" name="Rectangle 1"/>
          <p:cNvSpPr/>
          <p:nvPr/>
        </p:nvSpPr>
        <p:spPr>
          <a:xfrm>
            <a:off x="444500" y="1993900"/>
            <a:ext cx="2427633" cy="1724511"/>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a:solidFill>
                  <a:schemeClr val="dk1"/>
                </a:solidFill>
                <a:ea typeface="Arial"/>
                <a:cs typeface="Arial"/>
                <a:sym typeface="Arial"/>
              </a:rPr>
              <a:t>Review</a:t>
            </a:r>
            <a:r>
              <a:rPr lang="en-US" sz="1400">
                <a:solidFill>
                  <a:schemeClr val="dk1"/>
                </a:solidFill>
                <a:ea typeface="Arial"/>
                <a:cs typeface="Arial"/>
                <a:sym typeface="Arial"/>
              </a:rPr>
              <a:t> GHG accounting </a:t>
            </a:r>
            <a:r>
              <a:rPr lang="en-US" sz="1400" b="1">
                <a:solidFill>
                  <a:schemeClr val="dk1"/>
                </a:solidFill>
                <a:ea typeface="Arial"/>
                <a:cs typeface="Arial"/>
                <a:sym typeface="Arial"/>
              </a:rPr>
              <a:t>standards and methods </a:t>
            </a:r>
            <a:r>
              <a:rPr lang="en-US" sz="1400">
                <a:solidFill>
                  <a:schemeClr val="dk1"/>
                </a:solidFill>
                <a:ea typeface="Arial"/>
                <a:cs typeface="Arial"/>
                <a:sym typeface="Arial"/>
              </a:rPr>
              <a:t>for company reporting </a:t>
            </a:r>
            <a:endParaRPr lang="en-US" sz="1400"/>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ea typeface="Arial"/>
                <a:cs typeface="Arial"/>
                <a:sym typeface="Arial"/>
              </a:rPr>
              <a:t>Determine boundaries </a:t>
            </a:r>
            <a:r>
              <a:rPr lang="en-US" sz="1400">
                <a:solidFill>
                  <a:schemeClr val="dk1"/>
                </a:solidFill>
                <a:ea typeface="Arial"/>
                <a:cs typeface="Arial"/>
                <a:sym typeface="Arial"/>
              </a:rPr>
              <a:t>- organizational and operational</a:t>
            </a:r>
            <a:endParaRPr lang="en-US" sz="1400" b="1"/>
          </a:p>
        </p:txBody>
      </p:sp>
      <p:sp>
        <p:nvSpPr>
          <p:cNvPr id="4" name="Rectangle 3"/>
          <p:cNvSpPr/>
          <p:nvPr/>
        </p:nvSpPr>
        <p:spPr>
          <a:xfrm>
            <a:off x="2872133" y="1993900"/>
            <a:ext cx="2259643" cy="2634504"/>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a:solidFill>
                  <a:schemeClr val="dk1"/>
                </a:solidFill>
                <a:ea typeface="Arial"/>
                <a:cs typeface="Arial"/>
                <a:sym typeface="Arial"/>
              </a:rPr>
              <a:t>Identify data requirements </a:t>
            </a:r>
            <a:r>
              <a:rPr lang="en-US" sz="1400">
                <a:solidFill>
                  <a:schemeClr val="dk1"/>
                </a:solidFill>
                <a:ea typeface="Arial"/>
                <a:cs typeface="Arial"/>
                <a:sym typeface="Arial"/>
              </a:rPr>
              <a:t>and preferred methods for data collection</a:t>
            </a:r>
            <a:endParaRPr lang="en-US" sz="1400"/>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ea typeface="Arial"/>
                <a:cs typeface="Arial"/>
                <a:sym typeface="Arial"/>
              </a:rPr>
              <a:t>Develop data collection </a:t>
            </a:r>
            <a:r>
              <a:rPr lang="en-US" sz="1400">
                <a:solidFill>
                  <a:schemeClr val="dk1"/>
                </a:solidFill>
                <a:ea typeface="Arial"/>
                <a:cs typeface="Arial"/>
                <a:sym typeface="Arial"/>
              </a:rPr>
              <a:t>procedures, tools, and guidance materials</a:t>
            </a:r>
            <a:endParaRPr lang="en-US" sz="1400"/>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ea typeface="Arial"/>
                <a:cs typeface="Arial"/>
                <a:sym typeface="Arial"/>
              </a:rPr>
              <a:t>Compile facility data</a:t>
            </a:r>
            <a:endParaRPr lang="en-US" sz="1400" b="1"/>
          </a:p>
        </p:txBody>
      </p:sp>
      <p:sp>
        <p:nvSpPr>
          <p:cNvPr id="5" name="Rectangle 4"/>
          <p:cNvSpPr/>
          <p:nvPr/>
        </p:nvSpPr>
        <p:spPr>
          <a:xfrm>
            <a:off x="5131777" y="1993900"/>
            <a:ext cx="2181795" cy="2138983"/>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a:solidFill>
                  <a:schemeClr val="dk1"/>
                </a:solidFill>
                <a:ea typeface="Arial"/>
                <a:cs typeface="Arial"/>
                <a:sym typeface="Arial"/>
              </a:rPr>
              <a:t>Review facility-level data </a:t>
            </a:r>
            <a:r>
              <a:rPr lang="en-US" sz="1400">
                <a:solidFill>
                  <a:schemeClr val="dk1"/>
                </a:solidFill>
                <a:ea typeface="Arial"/>
                <a:cs typeface="Arial"/>
                <a:sym typeface="Arial"/>
              </a:rPr>
              <a:t>and resolve potential issues</a:t>
            </a:r>
            <a:endParaRPr lang="en-US" sz="1400"/>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ea typeface="Arial"/>
                <a:cs typeface="Arial"/>
                <a:sym typeface="Arial"/>
              </a:rPr>
              <a:t>Estimate</a:t>
            </a:r>
            <a:r>
              <a:rPr lang="en-US" sz="1400">
                <a:solidFill>
                  <a:schemeClr val="dk1"/>
                </a:solidFill>
                <a:ea typeface="Arial"/>
                <a:cs typeface="Arial"/>
                <a:sym typeface="Arial"/>
              </a:rPr>
              <a:t> missing data to fill gaps</a:t>
            </a:r>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cs typeface="Arial"/>
                <a:sym typeface="Arial"/>
              </a:rPr>
              <a:t>Calculate GHG emissions</a:t>
            </a:r>
            <a:endParaRPr lang="en-US" sz="1400" b="1"/>
          </a:p>
        </p:txBody>
      </p:sp>
      <p:sp>
        <p:nvSpPr>
          <p:cNvPr id="6" name="Rectangle 5"/>
          <p:cNvSpPr/>
          <p:nvPr/>
        </p:nvSpPr>
        <p:spPr>
          <a:xfrm>
            <a:off x="7313573" y="1993900"/>
            <a:ext cx="2099280" cy="2553456"/>
          </a:xfrm>
          <a:prstGeom prst="rect">
            <a:avLst/>
          </a:prstGeom>
        </p:spPr>
        <p:txBody>
          <a:bodyPr wrap="square">
            <a:spAutoFit/>
          </a:bodyPr>
          <a:lstStyle/>
          <a:p>
            <a:pPr marL="228600" lvl="1" indent="-169863">
              <a:lnSpc>
                <a:spcPct val="115000"/>
              </a:lnSpc>
              <a:spcAft>
                <a:spcPts val="1000"/>
              </a:spcAft>
              <a:buClr>
                <a:schemeClr val="dk2"/>
              </a:buClr>
              <a:buSzPts val="1400"/>
              <a:buFont typeface="Arial"/>
              <a:buChar char="●"/>
            </a:pPr>
            <a:r>
              <a:rPr lang="en-US" sz="1400" b="1">
                <a:solidFill>
                  <a:schemeClr val="dk1"/>
                </a:solidFill>
                <a:ea typeface="Arial"/>
                <a:cs typeface="Arial"/>
                <a:sym typeface="Arial"/>
              </a:rPr>
              <a:t>Finalize</a:t>
            </a:r>
            <a:r>
              <a:rPr lang="en-US" sz="1400">
                <a:solidFill>
                  <a:schemeClr val="dk1"/>
                </a:solidFill>
                <a:ea typeface="Arial"/>
                <a:cs typeface="Arial"/>
                <a:sym typeface="Arial"/>
              </a:rPr>
              <a:t> data</a:t>
            </a:r>
            <a:endParaRPr lang="en-US" sz="1400"/>
          </a:p>
          <a:p>
            <a:pPr marL="228600" lvl="1" indent="-169863">
              <a:lnSpc>
                <a:spcPct val="115000"/>
              </a:lnSpc>
              <a:spcBef>
                <a:spcPts val="300"/>
              </a:spcBef>
              <a:spcAft>
                <a:spcPts val="1000"/>
              </a:spcAft>
              <a:buClr>
                <a:schemeClr val="dk2"/>
              </a:buClr>
              <a:buSzPts val="1400"/>
              <a:buFont typeface="Arial"/>
              <a:buChar char="●"/>
            </a:pPr>
            <a:r>
              <a:rPr lang="en-US" sz="1400" b="1">
                <a:solidFill>
                  <a:schemeClr val="dk1"/>
                </a:solidFill>
                <a:ea typeface="Arial"/>
                <a:cs typeface="Arial"/>
                <a:sym typeface="Arial"/>
              </a:rPr>
              <a:t>Formalize</a:t>
            </a:r>
            <a:r>
              <a:rPr lang="en-US" sz="1400">
                <a:solidFill>
                  <a:schemeClr val="dk1"/>
                </a:solidFill>
                <a:ea typeface="Arial"/>
                <a:cs typeface="Arial"/>
                <a:sym typeface="Arial"/>
              </a:rPr>
              <a:t> data collection procedures</a:t>
            </a:r>
            <a:endParaRPr lang="en-US" sz="1400"/>
          </a:p>
          <a:p>
            <a:pPr marL="228600" lvl="1" indent="-169862">
              <a:lnSpc>
                <a:spcPct val="115000"/>
              </a:lnSpc>
              <a:spcBef>
                <a:spcPts val="300"/>
              </a:spcBef>
              <a:spcAft>
                <a:spcPts val="1000"/>
              </a:spcAft>
              <a:buClr>
                <a:schemeClr val="dk2"/>
              </a:buClr>
              <a:buSzPts val="1400"/>
              <a:buFont typeface="Arial"/>
              <a:buChar char="●"/>
            </a:pPr>
            <a:r>
              <a:rPr lang="en-US" sz="1400">
                <a:solidFill>
                  <a:schemeClr val="dk1"/>
                </a:solidFill>
                <a:ea typeface="Arial"/>
                <a:cs typeface="Arial"/>
                <a:sym typeface="Arial"/>
              </a:rPr>
              <a:t>Complete </a:t>
            </a:r>
            <a:r>
              <a:rPr lang="en-US" sz="1400" b="1">
                <a:solidFill>
                  <a:schemeClr val="dk1"/>
                </a:solidFill>
                <a:ea typeface="Arial"/>
                <a:cs typeface="Arial"/>
                <a:sym typeface="Arial"/>
              </a:rPr>
              <a:t>third</a:t>
            </a:r>
            <a:r>
              <a:rPr lang="en-US" sz="1400" b="1">
                <a:solidFill>
                  <a:schemeClr val="dk1"/>
                </a:solidFill>
              </a:rPr>
              <a:t>-</a:t>
            </a:r>
            <a:r>
              <a:rPr lang="en-US" sz="1400" b="1">
                <a:solidFill>
                  <a:schemeClr val="dk1"/>
                </a:solidFill>
                <a:ea typeface="Arial"/>
                <a:cs typeface="Arial"/>
                <a:sym typeface="Arial"/>
              </a:rPr>
              <a:t>party verification </a:t>
            </a:r>
            <a:r>
              <a:rPr lang="en-US" sz="1400">
                <a:solidFill>
                  <a:schemeClr val="dk1"/>
                </a:solidFill>
                <a:ea typeface="Arial"/>
                <a:cs typeface="Arial"/>
                <a:sym typeface="Arial"/>
              </a:rPr>
              <a:t>(option</a:t>
            </a:r>
            <a:r>
              <a:rPr lang="en-US" sz="1400">
                <a:solidFill>
                  <a:schemeClr val="dk1"/>
                </a:solidFill>
              </a:rPr>
              <a:t>al)</a:t>
            </a:r>
          </a:p>
          <a:p>
            <a:pPr marL="228600" lvl="1" indent="-169862">
              <a:lnSpc>
                <a:spcPct val="115000"/>
              </a:lnSpc>
              <a:spcBef>
                <a:spcPts val="300"/>
              </a:spcBef>
              <a:spcAft>
                <a:spcPts val="1000"/>
              </a:spcAft>
              <a:buClr>
                <a:schemeClr val="dk2"/>
              </a:buClr>
              <a:buSzPts val="1400"/>
              <a:buFont typeface="Arial"/>
              <a:buChar char="●"/>
            </a:pPr>
            <a:r>
              <a:rPr lang="en-US" sz="1400" b="1">
                <a:solidFill>
                  <a:schemeClr val="dk1"/>
                </a:solidFill>
              </a:rPr>
              <a:t>Report</a:t>
            </a:r>
            <a:r>
              <a:rPr lang="en-US" sz="1400">
                <a:solidFill>
                  <a:schemeClr val="dk1"/>
                </a:solidFill>
              </a:rPr>
              <a:t> requested data</a:t>
            </a:r>
          </a:p>
        </p:txBody>
      </p:sp>
      <p:sp>
        <p:nvSpPr>
          <p:cNvPr id="16" name="Rectangle 15"/>
          <p:cNvSpPr/>
          <p:nvPr/>
        </p:nvSpPr>
        <p:spPr>
          <a:xfrm>
            <a:off x="9412853" y="1993900"/>
            <a:ext cx="2181797" cy="566758"/>
          </a:xfrm>
          <a:prstGeom prst="rect">
            <a:avLst/>
          </a:prstGeom>
        </p:spPr>
        <p:txBody>
          <a:bodyPr wrap="square">
            <a:spAutoFit/>
          </a:bodyPr>
          <a:lstStyle/>
          <a:p>
            <a:pPr marL="228600" lvl="1" indent="-169863">
              <a:lnSpc>
                <a:spcPct val="115000"/>
              </a:lnSpc>
              <a:buClr>
                <a:schemeClr val="dk2"/>
              </a:buClr>
              <a:buSzPts val="1400"/>
              <a:buFont typeface="Arial"/>
              <a:buChar char="●"/>
            </a:pPr>
            <a:r>
              <a:rPr lang="en-US" sz="1400" b="1">
                <a:solidFill>
                  <a:schemeClr val="dk1"/>
                </a:solidFill>
                <a:ea typeface="Arial"/>
                <a:cs typeface="Arial"/>
                <a:sym typeface="Arial"/>
              </a:rPr>
              <a:t>Set a GHG reduction target</a:t>
            </a:r>
            <a:endParaRPr lang="en-US" sz="1400" b="1">
              <a:solidFill>
                <a:schemeClr val="dk1"/>
              </a:solidFill>
            </a:endParaRPr>
          </a:p>
        </p:txBody>
      </p:sp>
      <p:pic>
        <p:nvPicPr>
          <p:cNvPr id="13" name="Picture 12" descr="A picture containing graphics, clipart, font, white&#10;&#10;Description automatically generated">
            <a:extLst>
              <a:ext uri="{FF2B5EF4-FFF2-40B4-BE49-F238E27FC236}">
                <a16:creationId xmlns:a16="http://schemas.microsoft.com/office/drawing/2014/main" id="{86656950-0674-C0FD-F027-DC42DA512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276260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Sources of GHG Emissions by Scope</a:t>
            </a:r>
          </a:p>
        </p:txBody>
      </p:sp>
      <p:sp>
        <p:nvSpPr>
          <p:cNvPr id="12292" name="Slide Number Placeholder 3"/>
          <p:cNvSpPr>
            <a:spLocks noGrp="1"/>
          </p:cNvSpPr>
          <p:nvPr>
            <p:ph type="sldNum" sz="quarter" idx="4294967295"/>
          </p:nvPr>
        </p:nvSpPr>
        <p:spPr bwMode="auto">
          <a:xfrm>
            <a:off x="11577638" y="6567488"/>
            <a:ext cx="614362" cy="155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itchFamily="34" charset="0"/>
                <a:cs typeface="Calibri" pitchFamily="34" charset="0"/>
              </a:defRPr>
            </a:lvl1pPr>
            <a:lvl2pPr marL="742950" indent="-285750">
              <a:defRPr sz="2000">
                <a:solidFill>
                  <a:schemeClr val="tx1"/>
                </a:solidFill>
                <a:latin typeface="Calibri" pitchFamily="34" charset="0"/>
                <a:cs typeface="Calibri" pitchFamily="34" charset="0"/>
              </a:defRPr>
            </a:lvl2pPr>
            <a:lvl3pPr marL="1143000" indent="-228600">
              <a:defRPr sz="2000">
                <a:solidFill>
                  <a:schemeClr val="tx1"/>
                </a:solidFill>
                <a:latin typeface="Calibri" pitchFamily="34" charset="0"/>
                <a:cs typeface="Calibri" pitchFamily="34" charset="0"/>
              </a:defRPr>
            </a:lvl3pPr>
            <a:lvl4pPr marL="1600200" indent="-228600">
              <a:defRPr sz="2000">
                <a:solidFill>
                  <a:schemeClr val="tx1"/>
                </a:solidFill>
                <a:latin typeface="Calibri" pitchFamily="34" charset="0"/>
                <a:cs typeface="Calibri" pitchFamily="34" charset="0"/>
              </a:defRPr>
            </a:lvl4pPr>
            <a:lvl5pPr marL="2057400" indent="-228600">
              <a:defRPr sz="2000">
                <a:solidFill>
                  <a:schemeClr val="tx1"/>
                </a:solidFill>
                <a:latin typeface="Calibri" pitchFamily="34" charset="0"/>
                <a:cs typeface="Calibri" pitchFamily="34" charset="0"/>
              </a:defRPr>
            </a:lvl5pPr>
            <a:lvl6pPr marL="25146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6pPr>
            <a:lvl7pPr marL="29718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7pPr>
            <a:lvl8pPr marL="34290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8pPr>
            <a:lvl9pPr marL="38862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9pPr>
          </a:lstStyle>
          <a:p>
            <a:pPr>
              <a:defRPr/>
            </a:pPr>
            <a:fld id="{45B19738-5E93-46F8-873B-A91B534B58C4}" type="slidenum">
              <a:rPr lang="en-US" altLang="en-US" sz="1000" kern="0">
                <a:solidFill>
                  <a:srgbClr val="FFFFFF"/>
                </a:solidFill>
                <a:cs typeface="Arial" pitchFamily="34" charset="0"/>
              </a:rPr>
              <a:pPr>
                <a:defRPr/>
              </a:pPr>
              <a:t>21</a:t>
            </a:fld>
            <a:endParaRPr lang="en-US" altLang="en-US" sz="1000" kern="0">
              <a:solidFill>
                <a:srgbClr val="FFFFFF"/>
              </a:solidFill>
              <a:cs typeface="Arial" pitchFamily="34" charset="0"/>
            </a:endParaRPr>
          </a:p>
        </p:txBody>
      </p:sp>
      <p:graphicFrame>
        <p:nvGraphicFramePr>
          <p:cNvPr id="7" name="Shape 708">
            <a:extLst>
              <a:ext uri="{FF2B5EF4-FFF2-40B4-BE49-F238E27FC236}">
                <a16:creationId xmlns:a16="http://schemas.microsoft.com/office/drawing/2014/main" id="{55314C78-4DB1-4CC1-92F5-C8052151608C}"/>
              </a:ext>
            </a:extLst>
          </p:cNvPr>
          <p:cNvGraphicFramePr/>
          <p:nvPr>
            <p:extLst>
              <p:ext uri="{D42A27DB-BD31-4B8C-83A1-F6EECF244321}">
                <p14:modId xmlns:p14="http://schemas.microsoft.com/office/powerpoint/2010/main" val="2284625647"/>
              </p:ext>
            </p:extLst>
          </p:nvPr>
        </p:nvGraphicFramePr>
        <p:xfrm>
          <a:off x="559350" y="1148270"/>
          <a:ext cx="10769052" cy="3942132"/>
        </p:xfrm>
        <a:graphic>
          <a:graphicData uri="http://schemas.openxmlformats.org/drawingml/2006/table">
            <a:tbl>
              <a:tblPr>
                <a:noFill/>
              </a:tblPr>
              <a:tblGrid>
                <a:gridCol w="2692263">
                  <a:extLst>
                    <a:ext uri="{9D8B030D-6E8A-4147-A177-3AD203B41FA5}">
                      <a16:colId xmlns:a16="http://schemas.microsoft.com/office/drawing/2014/main" val="20000"/>
                    </a:ext>
                  </a:extLst>
                </a:gridCol>
                <a:gridCol w="2692263">
                  <a:extLst>
                    <a:ext uri="{9D8B030D-6E8A-4147-A177-3AD203B41FA5}">
                      <a16:colId xmlns:a16="http://schemas.microsoft.com/office/drawing/2014/main" val="20001"/>
                    </a:ext>
                  </a:extLst>
                </a:gridCol>
                <a:gridCol w="2692263">
                  <a:extLst>
                    <a:ext uri="{9D8B030D-6E8A-4147-A177-3AD203B41FA5}">
                      <a16:colId xmlns:a16="http://schemas.microsoft.com/office/drawing/2014/main" val="20002"/>
                    </a:ext>
                  </a:extLst>
                </a:gridCol>
                <a:gridCol w="2692263">
                  <a:extLst>
                    <a:ext uri="{9D8B030D-6E8A-4147-A177-3AD203B41FA5}">
                      <a16:colId xmlns:a16="http://schemas.microsoft.com/office/drawing/2014/main" val="20003"/>
                    </a:ext>
                  </a:extLst>
                </a:gridCol>
              </a:tblGrid>
              <a:tr h="540830">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1</a:t>
                      </a:r>
                      <a:endParaRPr sz="2400">
                        <a:latin typeface="+mn-lt"/>
                      </a:endParaRPr>
                    </a:p>
                  </a:txBody>
                  <a:tcPr marL="182880" marR="48400" marT="24200" marB="242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2</a:t>
                      </a:r>
                      <a:endParaRPr sz="2400">
                        <a:latin typeface="+mn-lt"/>
                      </a:endParaRPr>
                    </a:p>
                  </a:txBody>
                  <a:tcPr marL="182880" marR="48400" marT="24200" marB="24200" anchor="ctr">
                    <a:lnL w="28575" cap="flat" cmpd="sng" algn="ctr">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1"/>
                    </a:solidFill>
                  </a:tcPr>
                </a:tc>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3 – Upstream</a:t>
                      </a:r>
                      <a:endParaRPr sz="1600" b="1" i="0" u="none" strike="noStrike" cap="none">
                        <a:solidFill>
                          <a:schemeClr val="lt1"/>
                        </a:solidFill>
                        <a:latin typeface="+mn-lt"/>
                        <a:ea typeface="Arial"/>
                        <a:cs typeface="Arial"/>
                        <a:sym typeface="Arial"/>
                      </a:endParaRPr>
                    </a:p>
                  </a:txBody>
                  <a:tcPr marL="182880" marR="48400" marT="24200" marB="24200" anchor="ctr">
                    <a:lnL w="28575" cap="flat" cmpd="sng" algn="ctr">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1"/>
                    </a:solidFill>
                  </a:tcPr>
                </a:tc>
                <a:tc>
                  <a:txBody>
                    <a:bodyPr/>
                    <a:lstStyle/>
                    <a:p>
                      <a:pPr marL="0" marR="0" lvl="1" indent="0" algn="l" rtl="0">
                        <a:lnSpc>
                          <a:spcPct val="100000"/>
                        </a:lnSpc>
                        <a:spcBef>
                          <a:spcPts val="0"/>
                        </a:spcBef>
                        <a:spcAft>
                          <a:spcPts val="0"/>
                        </a:spcAft>
                        <a:buClr>
                          <a:schemeClr val="lt2"/>
                        </a:buClr>
                        <a:buSzPts val="1200"/>
                        <a:buFont typeface="Noto Sans Symbols"/>
                        <a:buNone/>
                      </a:pPr>
                      <a:r>
                        <a:rPr lang="en" sz="1600" b="1" i="0" u="none" strike="noStrike" cap="none">
                          <a:solidFill>
                            <a:schemeClr val="lt1"/>
                          </a:solidFill>
                          <a:latin typeface="+mn-lt"/>
                          <a:ea typeface="Arial"/>
                          <a:cs typeface="Arial"/>
                          <a:sym typeface="Arial"/>
                        </a:rPr>
                        <a:t>Scope 3 – Downstream</a:t>
                      </a:r>
                      <a:endParaRPr sz="2400">
                        <a:latin typeface="+mn-lt"/>
                      </a:endParaRPr>
                    </a:p>
                  </a:txBody>
                  <a:tcPr marL="182880" marR="48400" marT="24200" marB="242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002825">
                <a:tc>
                  <a:txBody>
                    <a:bodyPr/>
                    <a:lstStyle/>
                    <a:p>
                      <a:pPr marL="228600" marR="0" lvl="1" indent="-169863" algn="l" rtl="0">
                        <a:lnSpc>
                          <a:spcPct val="115000"/>
                        </a:lnSpc>
                        <a:spcBef>
                          <a:spcPts val="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Fuels used in operations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Natural gas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Fuel oil</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Diesel</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Gasoline</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Propane</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Refrigerants and process gases</a:t>
                      </a:r>
                      <a:endParaRPr sz="2000">
                        <a:latin typeface="+mn-lt"/>
                      </a:endParaRPr>
                    </a:p>
                    <a:p>
                      <a:pPr marL="228600" marR="0" lvl="1" indent="-169863"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Mobile fuels used in vehicles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Gasoline</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Diesel</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Biodiesel</a:t>
                      </a:r>
                      <a:endParaRPr sz="2000">
                        <a:latin typeface="+mn-lt"/>
                      </a:endParaRPr>
                    </a:p>
                  </a:txBody>
                  <a:tcPr marL="48400" marR="48400" marT="72625" marB="24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28600" marR="0" lvl="1" indent="-169863" algn="l" rtl="0">
                        <a:lnSpc>
                          <a:spcPct val="115000"/>
                        </a:lnSpc>
                        <a:spcBef>
                          <a:spcPts val="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Purchased utilities</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Electricity</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Steam / heat</a:t>
                      </a:r>
                      <a:endParaRPr sz="2000">
                        <a:latin typeface="+mn-lt"/>
                      </a:endParaRPr>
                    </a:p>
                    <a:p>
                      <a:pPr marL="515938" marR="0" lvl="2" indent="-169862" algn="l" rtl="0">
                        <a:lnSpc>
                          <a:spcPct val="115000"/>
                        </a:lnSpc>
                        <a:spcBef>
                          <a:spcPts val="300"/>
                        </a:spcBef>
                        <a:spcAft>
                          <a:spcPts val="0"/>
                        </a:spcAft>
                        <a:buClr>
                          <a:schemeClr val="dk2"/>
                        </a:buClr>
                        <a:buSzPts val="1200"/>
                        <a:buFont typeface="Arial"/>
                        <a:buChar char="●"/>
                      </a:pPr>
                      <a:r>
                        <a:rPr lang="en" sz="1400" b="0" i="0" u="none" strike="noStrike" cap="none">
                          <a:solidFill>
                            <a:schemeClr val="dk1"/>
                          </a:solidFill>
                          <a:latin typeface="+mn-lt"/>
                          <a:ea typeface="Arial"/>
                          <a:cs typeface="Arial"/>
                          <a:sym typeface="Arial"/>
                        </a:rPr>
                        <a:t>Chilled water</a:t>
                      </a:r>
                      <a:endParaRPr sz="1400" b="0" i="0" u="none" strike="noStrike" cap="none">
                        <a:solidFill>
                          <a:schemeClr val="dk1"/>
                        </a:solidFill>
                        <a:latin typeface="+mn-lt"/>
                        <a:ea typeface="Arial"/>
                        <a:cs typeface="Arial"/>
                        <a:sym typeface="Arial"/>
                      </a:endParaRPr>
                    </a:p>
                  </a:txBody>
                  <a:tcPr marL="48400" marR="48400" marT="72625" marB="24200">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401637" marR="0" lvl="1" indent="-342900" algn="l" rtl="0">
                        <a:lnSpc>
                          <a:spcPct val="115000"/>
                        </a:lnSpc>
                        <a:spcBef>
                          <a:spcPts val="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Purchased goods and services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Capital goods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Fuel- and energy-related activities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Upstream transportation and distribution</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Waste generated in operations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Business travel</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Employee commuting</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a:pPr>
                      <a:r>
                        <a:rPr lang="en" sz="1400" b="0" i="0" u="none" strike="noStrike" cap="none">
                          <a:solidFill>
                            <a:schemeClr val="dk1"/>
                          </a:solidFill>
                          <a:latin typeface="+mn-lt"/>
                          <a:ea typeface="Arial"/>
                          <a:cs typeface="Arial"/>
                          <a:sym typeface="Arial"/>
                        </a:rPr>
                        <a:t>Upstream leased assets</a:t>
                      </a:r>
                      <a:endParaRPr sz="1400" b="0" i="0" u="none" strike="noStrike" cap="none">
                        <a:solidFill>
                          <a:schemeClr val="dk1"/>
                        </a:solidFill>
                        <a:latin typeface="+mn-lt"/>
                        <a:ea typeface="Arial"/>
                        <a:cs typeface="Arial"/>
                        <a:sym typeface="Arial"/>
                      </a:endParaRPr>
                    </a:p>
                  </a:txBody>
                  <a:tcPr marL="48400" marR="48400" marT="72625" marB="24200">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5">
                        <a:lumMod val="20000"/>
                        <a:lumOff val="80000"/>
                      </a:schemeClr>
                    </a:solidFill>
                  </a:tcPr>
                </a:tc>
                <a:tc>
                  <a:txBody>
                    <a:bodyPr/>
                    <a:lstStyle/>
                    <a:p>
                      <a:pPr marL="401637" marR="0" lvl="1" indent="-342900" algn="l" rtl="0">
                        <a:lnSpc>
                          <a:spcPct val="115000"/>
                        </a:lnSpc>
                        <a:spcBef>
                          <a:spcPts val="0"/>
                        </a:spcBef>
                        <a:spcAft>
                          <a:spcPts val="0"/>
                        </a:spcAft>
                        <a:buClr>
                          <a:schemeClr val="dk2"/>
                        </a:buClr>
                        <a:buSzPts val="1200"/>
                        <a:buFont typeface="+mj-lt"/>
                        <a:buAutoNum type="arabicPeriod" startAt="9"/>
                      </a:pPr>
                      <a:r>
                        <a:rPr lang="en" sz="1400" b="0" i="0" u="none" strike="noStrike" cap="none">
                          <a:solidFill>
                            <a:schemeClr val="dk1"/>
                          </a:solidFill>
                          <a:latin typeface="+mn-lt"/>
                          <a:ea typeface="Arial"/>
                          <a:cs typeface="Arial"/>
                          <a:sym typeface="Arial"/>
                        </a:rPr>
                        <a:t>Downstream transportation and distribution</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startAt="9"/>
                      </a:pPr>
                      <a:r>
                        <a:rPr lang="en" sz="1400" b="0" i="0" u="none" strike="noStrike" cap="none">
                          <a:solidFill>
                            <a:schemeClr val="dk1"/>
                          </a:solidFill>
                          <a:latin typeface="+mn-lt"/>
                          <a:ea typeface="Arial"/>
                          <a:cs typeface="Arial"/>
                          <a:sym typeface="Arial"/>
                        </a:rPr>
                        <a:t>Processing of sold products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startAt="9"/>
                      </a:pPr>
                      <a:r>
                        <a:rPr lang="en" sz="1400" b="0" i="0" u="none" strike="noStrike" cap="none">
                          <a:solidFill>
                            <a:schemeClr val="dk1"/>
                          </a:solidFill>
                          <a:latin typeface="+mn-lt"/>
                          <a:ea typeface="Arial"/>
                          <a:cs typeface="Arial"/>
                          <a:sym typeface="Arial"/>
                        </a:rPr>
                        <a:t>Use of sold products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startAt="9"/>
                      </a:pPr>
                      <a:r>
                        <a:rPr lang="en" sz="1400" b="0" i="0" u="none" strike="noStrike" cap="none">
                          <a:solidFill>
                            <a:schemeClr val="dk1"/>
                          </a:solidFill>
                          <a:latin typeface="+mn-lt"/>
                          <a:ea typeface="Arial"/>
                          <a:cs typeface="Arial"/>
                          <a:sym typeface="Arial"/>
                        </a:rPr>
                        <a:t>End-of-life treatment of sold products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startAt="9"/>
                      </a:pPr>
                      <a:r>
                        <a:rPr lang="en" sz="1400" b="0" i="0" u="none" strike="noStrike" cap="none">
                          <a:solidFill>
                            <a:schemeClr val="dk1"/>
                          </a:solidFill>
                          <a:latin typeface="+mn-lt"/>
                          <a:ea typeface="Arial"/>
                          <a:cs typeface="Arial"/>
                          <a:sym typeface="Arial"/>
                        </a:rPr>
                        <a:t>Downstream leased assets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startAt="9"/>
                      </a:pPr>
                      <a:r>
                        <a:rPr lang="en" sz="1400" b="0" i="0" u="none" strike="noStrike" cap="none">
                          <a:solidFill>
                            <a:schemeClr val="dk1"/>
                          </a:solidFill>
                          <a:latin typeface="+mn-lt"/>
                          <a:ea typeface="Arial"/>
                          <a:cs typeface="Arial"/>
                          <a:sym typeface="Arial"/>
                        </a:rPr>
                        <a:t>Franchises</a:t>
                      </a:r>
                      <a:endParaRPr sz="2000">
                        <a:latin typeface="+mn-lt"/>
                      </a:endParaRPr>
                    </a:p>
                    <a:p>
                      <a:pPr marL="401637" marR="0" lvl="1" indent="-342900" algn="l" rtl="0">
                        <a:lnSpc>
                          <a:spcPct val="115000"/>
                        </a:lnSpc>
                        <a:spcBef>
                          <a:spcPts val="300"/>
                        </a:spcBef>
                        <a:spcAft>
                          <a:spcPts val="0"/>
                        </a:spcAft>
                        <a:buClr>
                          <a:schemeClr val="dk2"/>
                        </a:buClr>
                        <a:buSzPts val="1200"/>
                        <a:buFont typeface="+mj-lt"/>
                        <a:buAutoNum type="arabicPeriod" startAt="9"/>
                      </a:pPr>
                      <a:r>
                        <a:rPr lang="en" sz="1400" b="0" i="0" u="none" strike="noStrike" cap="none">
                          <a:solidFill>
                            <a:schemeClr val="dk1"/>
                          </a:solidFill>
                          <a:latin typeface="+mn-lt"/>
                          <a:ea typeface="Arial"/>
                          <a:cs typeface="Arial"/>
                          <a:sym typeface="Arial"/>
                        </a:rPr>
                        <a:t>Investments</a:t>
                      </a:r>
                      <a:endParaRPr sz="1400" b="0" i="0" u="none" strike="noStrike" cap="none">
                        <a:solidFill>
                          <a:schemeClr val="dk1"/>
                        </a:solidFill>
                        <a:latin typeface="+mn-lt"/>
                        <a:ea typeface="Arial"/>
                        <a:cs typeface="Arial"/>
                        <a:sym typeface="Arial"/>
                      </a:endParaRPr>
                    </a:p>
                  </a:txBody>
                  <a:tcPr marL="48400" marR="48400" marT="72625" marB="24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pic>
        <p:nvPicPr>
          <p:cNvPr id="2" name="Picture 1" descr="A picture containing graphics, clipart, font, white&#10;&#10;Description automatically generated">
            <a:extLst>
              <a:ext uri="{FF2B5EF4-FFF2-40B4-BE49-F238E27FC236}">
                <a16:creationId xmlns:a16="http://schemas.microsoft.com/office/drawing/2014/main" id="{56B1A70C-5E58-7396-D0D9-EF25804CC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2007324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FD45-366B-8760-3724-2559E16CA392}"/>
              </a:ext>
            </a:extLst>
          </p:cNvPr>
          <p:cNvSpPr>
            <a:spLocks noGrp="1"/>
          </p:cNvSpPr>
          <p:nvPr>
            <p:ph type="title"/>
          </p:nvPr>
        </p:nvSpPr>
        <p:spPr/>
        <p:txBody>
          <a:bodyPr/>
          <a:lstStyle/>
          <a:p>
            <a:r>
              <a:rPr lang="en-US"/>
              <a:t>Business Value of Quantifying Value Chain Emissions</a:t>
            </a:r>
          </a:p>
        </p:txBody>
      </p:sp>
      <p:sp>
        <p:nvSpPr>
          <p:cNvPr id="5" name="Title 4">
            <a:extLst>
              <a:ext uri="{FF2B5EF4-FFF2-40B4-BE49-F238E27FC236}">
                <a16:creationId xmlns:a16="http://schemas.microsoft.com/office/drawing/2014/main" id="{9DED832E-D48E-728A-A13F-3D14FE492674}"/>
              </a:ext>
            </a:extLst>
          </p:cNvPr>
          <p:cNvSpPr txBox="1">
            <a:spLocks/>
          </p:cNvSpPr>
          <p:nvPr/>
        </p:nvSpPr>
        <p:spPr>
          <a:xfrm>
            <a:off x="2208214" y="620713"/>
            <a:ext cx="9623230" cy="1152526"/>
          </a:xfrm>
          <a:prstGeom prst="rect">
            <a:avLst/>
          </a:prstGeom>
        </p:spPr>
        <p:txBody>
          <a:bodyPr vert="horz" lIns="0" tIns="45720" rIns="91440" bIns="45720" rtlCol="0" anchor="b" anchorCtr="0">
            <a:noAutofit/>
          </a:bodyPr>
          <a:lstStyle>
            <a:lvl1pPr algn="l" defTabSz="914400" rtl="0" eaLnBrk="1" latinLnBrk="0" hangingPunct="1">
              <a:spcBef>
                <a:spcPct val="0"/>
              </a:spcBef>
              <a:buNone/>
              <a:defRPr lang="en-US" sz="2200" b="1" kern="1200" dirty="0">
                <a:solidFill>
                  <a:schemeClr val="tx1"/>
                </a:solidFill>
                <a:latin typeface="+mj-lt"/>
                <a:ea typeface="+mj-ea"/>
                <a:cs typeface="+mj-cs"/>
              </a:defRPr>
            </a:lvl1pPr>
          </a:lstStyle>
          <a:p>
            <a:r>
              <a:rPr lang="en-US"/>
              <a:t>Business value of quantifying value chain emissions</a:t>
            </a:r>
          </a:p>
        </p:txBody>
      </p:sp>
      <p:sp>
        <p:nvSpPr>
          <p:cNvPr id="6" name="Rectangle 5">
            <a:extLst>
              <a:ext uri="{FF2B5EF4-FFF2-40B4-BE49-F238E27FC236}">
                <a16:creationId xmlns:a16="http://schemas.microsoft.com/office/drawing/2014/main" id="{A99F95CD-BF87-9A7B-DAFA-77B96CC14D1F}"/>
              </a:ext>
            </a:extLst>
          </p:cNvPr>
          <p:cNvSpPr/>
          <p:nvPr/>
        </p:nvSpPr>
        <p:spPr>
          <a:xfrm>
            <a:off x="1470590" y="1378731"/>
            <a:ext cx="2198777" cy="1463040"/>
          </a:xfrm>
          <a:prstGeom prst="rect">
            <a:avLst/>
          </a:prstGeom>
          <a:solidFill>
            <a:schemeClr val="accent1"/>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a:solidFill>
                  <a:schemeClr val="bg1"/>
                </a:solidFill>
                <a:cs typeface="Times New Roman" panose="02020603050405020304" pitchFamily="18" charset="0"/>
              </a:rPr>
              <a:t>Significant GHG Category</a:t>
            </a:r>
          </a:p>
        </p:txBody>
      </p:sp>
      <p:sp>
        <p:nvSpPr>
          <p:cNvPr id="7" name="Rectangle 6">
            <a:extLst>
              <a:ext uri="{FF2B5EF4-FFF2-40B4-BE49-F238E27FC236}">
                <a16:creationId xmlns:a16="http://schemas.microsoft.com/office/drawing/2014/main" id="{E758CBBC-A3BB-B945-0FD1-CE66A5B265B2}"/>
              </a:ext>
            </a:extLst>
          </p:cNvPr>
          <p:cNvSpPr/>
          <p:nvPr/>
        </p:nvSpPr>
        <p:spPr>
          <a:xfrm>
            <a:off x="1470581" y="3208799"/>
            <a:ext cx="2198777"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a:solidFill>
                  <a:schemeClr val="bg1"/>
                </a:solidFill>
                <a:cs typeface="Times New Roman" panose="02020603050405020304" pitchFamily="18" charset="0"/>
              </a:rPr>
              <a:t>Reporting, Transparency and Goal Setting</a:t>
            </a:r>
          </a:p>
        </p:txBody>
      </p:sp>
      <p:sp>
        <p:nvSpPr>
          <p:cNvPr id="8" name="Rectangle 7">
            <a:extLst>
              <a:ext uri="{FF2B5EF4-FFF2-40B4-BE49-F238E27FC236}">
                <a16:creationId xmlns:a16="http://schemas.microsoft.com/office/drawing/2014/main" id="{971733A6-7EFF-6414-BB45-79730BE58650}"/>
              </a:ext>
            </a:extLst>
          </p:cNvPr>
          <p:cNvSpPr/>
          <p:nvPr/>
        </p:nvSpPr>
        <p:spPr>
          <a:xfrm>
            <a:off x="3561976" y="1378731"/>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228541" indent="-228541">
              <a:buFont typeface="Arial" panose="020B0604020202020204" pitchFamily="34" charset="0"/>
              <a:buChar char="•"/>
            </a:pPr>
            <a:r>
              <a:rPr lang="en-US">
                <a:solidFill>
                  <a:srgbClr val="000000"/>
                </a:solidFill>
                <a:cs typeface="Times New Roman" panose="02020603050405020304" pitchFamily="18" charset="0"/>
              </a:rPr>
              <a:t>Scope 3 is likely the largest source of your company’s emissions</a:t>
            </a:r>
          </a:p>
          <a:p>
            <a:pPr marL="228541" indent="-228541">
              <a:buFont typeface="Arial" panose="020B0604020202020204" pitchFamily="34" charset="0"/>
              <a:buChar char="•"/>
            </a:pPr>
            <a:r>
              <a:rPr lang="en-US">
                <a:solidFill>
                  <a:srgbClr val="000000"/>
                </a:solidFill>
                <a:cs typeface="Times New Roman" panose="02020603050405020304" pitchFamily="18" charset="0"/>
              </a:rPr>
              <a:t>May represent the most significant opportunities to influence GHG reductions</a:t>
            </a:r>
          </a:p>
        </p:txBody>
      </p:sp>
      <p:sp>
        <p:nvSpPr>
          <p:cNvPr id="9" name="Rectangle 8">
            <a:extLst>
              <a:ext uri="{FF2B5EF4-FFF2-40B4-BE49-F238E27FC236}">
                <a16:creationId xmlns:a16="http://schemas.microsoft.com/office/drawing/2014/main" id="{C60DAE20-D42C-C442-B62A-F2653EDC424B}"/>
              </a:ext>
            </a:extLst>
          </p:cNvPr>
          <p:cNvSpPr/>
          <p:nvPr/>
        </p:nvSpPr>
        <p:spPr>
          <a:xfrm>
            <a:off x="3561974" y="3208799"/>
            <a:ext cx="8024439"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228541" indent="-228541">
              <a:buFont typeface="Arial" panose="020B0604020202020204" pitchFamily="34" charset="0"/>
              <a:buChar char="•"/>
            </a:pPr>
            <a:r>
              <a:rPr lang="en-US">
                <a:solidFill>
                  <a:srgbClr val="000000"/>
                </a:solidFill>
                <a:cs typeface="Times New Roman" panose="02020603050405020304" pitchFamily="18" charset="0"/>
              </a:rPr>
              <a:t>Investors, rating agencies, business partners and nongovernmental organizations increasingly request and expect Scope 3 inventories</a:t>
            </a:r>
          </a:p>
          <a:p>
            <a:pPr marL="228541" indent="-228541">
              <a:buFont typeface="Arial" panose="020B0604020202020204" pitchFamily="34" charset="0"/>
              <a:buChar char="•"/>
            </a:pPr>
            <a:r>
              <a:rPr lang="en-US">
                <a:solidFill>
                  <a:srgbClr val="000000"/>
                </a:solidFill>
                <a:cs typeface="Times New Roman" panose="02020603050405020304" pitchFamily="18" charset="0"/>
              </a:rPr>
              <a:t>Quantification required for setting SBTi approved targets</a:t>
            </a:r>
          </a:p>
        </p:txBody>
      </p:sp>
      <p:sp>
        <p:nvSpPr>
          <p:cNvPr id="10" name="Rectangle 9">
            <a:extLst>
              <a:ext uri="{FF2B5EF4-FFF2-40B4-BE49-F238E27FC236}">
                <a16:creationId xmlns:a16="http://schemas.microsoft.com/office/drawing/2014/main" id="{3C5CE5FA-ED41-50C2-D4D5-981276EE091E}"/>
              </a:ext>
            </a:extLst>
          </p:cNvPr>
          <p:cNvSpPr/>
          <p:nvPr/>
        </p:nvSpPr>
        <p:spPr>
          <a:xfrm>
            <a:off x="1470591" y="5038868"/>
            <a:ext cx="2198777"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a:solidFill>
                  <a:schemeClr val="bg1"/>
                </a:solidFill>
                <a:cs typeface="Times New Roman" panose="02020603050405020304" pitchFamily="18" charset="0"/>
              </a:rPr>
              <a:t>Efficiency Improvement Opportunity</a:t>
            </a:r>
          </a:p>
        </p:txBody>
      </p:sp>
      <p:sp>
        <p:nvSpPr>
          <p:cNvPr id="11" name="Rectangle 10">
            <a:extLst>
              <a:ext uri="{FF2B5EF4-FFF2-40B4-BE49-F238E27FC236}">
                <a16:creationId xmlns:a16="http://schemas.microsoft.com/office/drawing/2014/main" id="{2299E64F-06B1-7040-AB4D-A198605CBBA5}"/>
              </a:ext>
            </a:extLst>
          </p:cNvPr>
          <p:cNvSpPr/>
          <p:nvPr/>
        </p:nvSpPr>
        <p:spPr>
          <a:xfrm>
            <a:off x="3561974" y="5038868"/>
            <a:ext cx="8024440"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228541" indent="-228541">
              <a:buFont typeface="Arial" panose="020B0604020202020204" pitchFamily="34" charset="0"/>
              <a:buChar char="•"/>
            </a:pPr>
            <a:r>
              <a:rPr lang="en-US">
                <a:solidFill>
                  <a:srgbClr val="000000"/>
                </a:solidFill>
                <a:cs typeface="Times New Roman" panose="02020603050405020304" pitchFamily="18" charset="0"/>
              </a:rPr>
              <a:t>Identify or help quantify value chain inefficiencies (i.e. distribution location or modes, manufacturer impacts)</a:t>
            </a:r>
          </a:p>
          <a:p>
            <a:pPr marL="228541" indent="-228541">
              <a:buFont typeface="Arial" panose="020B0604020202020204" pitchFamily="34" charset="0"/>
              <a:buChar char="•"/>
            </a:pPr>
            <a:r>
              <a:rPr lang="en-US">
                <a:solidFill>
                  <a:srgbClr val="000000"/>
                </a:solidFill>
                <a:cs typeface="Times New Roman" panose="02020603050405020304" pitchFamily="18" charset="0"/>
              </a:rPr>
              <a:t>Can support identification and reduction of supply chain climate risks</a:t>
            </a:r>
          </a:p>
        </p:txBody>
      </p:sp>
      <p:pic>
        <p:nvPicPr>
          <p:cNvPr id="3" name="Picture 2" descr="A picture containing graphics, clipart, font, white&#10;&#10;Description automatically generated">
            <a:extLst>
              <a:ext uri="{FF2B5EF4-FFF2-40B4-BE49-F238E27FC236}">
                <a16:creationId xmlns:a16="http://schemas.microsoft.com/office/drawing/2014/main" id="{80C86CED-F84D-F734-D7DE-106F0CCDC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55567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0630" y="-84817"/>
            <a:ext cx="9869864" cy="957291"/>
          </a:xfrm>
        </p:spPr>
        <p:txBody>
          <a:bodyPr/>
          <a:lstStyle/>
          <a:p>
            <a:r>
              <a:rPr lang="en-US"/>
              <a:t>GHG Emissions Calculation Resources and Tools</a:t>
            </a:r>
          </a:p>
        </p:txBody>
      </p:sp>
      <p:sp>
        <p:nvSpPr>
          <p:cNvPr id="4" name="Text Placeholder 3">
            <a:extLst>
              <a:ext uri="{FF2B5EF4-FFF2-40B4-BE49-F238E27FC236}">
                <a16:creationId xmlns:a16="http://schemas.microsoft.com/office/drawing/2014/main" id="{7747F487-6F41-4183-B727-8FF3AF067250}"/>
              </a:ext>
            </a:extLst>
          </p:cNvPr>
          <p:cNvSpPr>
            <a:spLocks noGrp="1"/>
          </p:cNvSpPr>
          <p:nvPr>
            <p:ph type="body" sz="quarter" idx="11"/>
          </p:nvPr>
        </p:nvSpPr>
        <p:spPr>
          <a:xfrm>
            <a:off x="1470630" y="1150108"/>
            <a:ext cx="9871075" cy="3365500"/>
          </a:xfrm>
        </p:spPr>
        <p:txBody>
          <a:bodyPr lIns="91440"/>
          <a:lstStyle/>
          <a:p>
            <a:pPr marL="0" indent="0">
              <a:spcBef>
                <a:spcPts val="1000"/>
              </a:spcBef>
              <a:spcAft>
                <a:spcPts val="1200"/>
              </a:spcAft>
              <a:buNone/>
            </a:pPr>
            <a:r>
              <a:rPr lang="en-US" sz="1700"/>
              <a:t>Calculating GHG emissions is a multi-step process; many tools can help to develop your GHG inventory.</a:t>
            </a:r>
          </a:p>
          <a:p>
            <a:pPr>
              <a:spcBef>
                <a:spcPts val="1000"/>
              </a:spcBef>
            </a:pPr>
            <a:r>
              <a:rPr lang="en-US" sz="1700">
                <a:sym typeface="Arial"/>
                <a:hlinkClick r:id="rId3"/>
              </a:rPr>
              <a:t>GHG Protocol standards and guidance</a:t>
            </a:r>
            <a:endParaRPr lang="en-US" sz="1700">
              <a:sym typeface="Arial"/>
            </a:endParaRPr>
          </a:p>
          <a:p>
            <a:pPr lvl="1">
              <a:spcBef>
                <a:spcPts val="1000"/>
              </a:spcBef>
            </a:pPr>
            <a:r>
              <a:rPr lang="en-US" sz="1700">
                <a:sym typeface="Arial"/>
              </a:rPr>
              <a:t>Guidance to companies preparing a corporate GHG emissions inventory</a:t>
            </a:r>
          </a:p>
          <a:p>
            <a:pPr lvl="1">
              <a:spcBef>
                <a:spcPts val="1000"/>
              </a:spcBef>
            </a:pPr>
            <a:r>
              <a:rPr lang="en-US" sz="1700">
                <a:sym typeface="Arial"/>
                <a:hlinkClick r:id="rId4"/>
              </a:rPr>
              <a:t>Corporate Accounting and Reporting Standard </a:t>
            </a:r>
            <a:r>
              <a:rPr lang="en-US" sz="1700">
                <a:sym typeface="Arial"/>
              </a:rPr>
              <a:t>and </a:t>
            </a:r>
            <a:r>
              <a:rPr lang="en-US" sz="1700">
                <a:sym typeface="Arial"/>
                <a:hlinkClick r:id="rId5"/>
              </a:rPr>
              <a:t>Scope 2 Guidance</a:t>
            </a:r>
            <a:endParaRPr lang="en-US" sz="1700">
              <a:sym typeface="Arial"/>
            </a:endParaRPr>
          </a:p>
          <a:p>
            <a:pPr lvl="1">
              <a:spcBef>
                <a:spcPts val="1000"/>
              </a:spcBef>
            </a:pPr>
            <a:r>
              <a:rPr lang="en-US" sz="1700">
                <a:sym typeface="Arial"/>
                <a:hlinkClick r:id="rId6"/>
              </a:rPr>
              <a:t>Corporate Value Chain (Scope 3) Standard</a:t>
            </a:r>
            <a:r>
              <a:rPr lang="en-US" sz="1700">
                <a:sym typeface="Arial"/>
                <a:hlinkClick r:id="rId7"/>
              </a:rPr>
              <a:t> </a:t>
            </a:r>
            <a:r>
              <a:rPr lang="en-US" sz="1700">
                <a:sym typeface="Arial"/>
              </a:rPr>
              <a:t>and </a:t>
            </a:r>
            <a:r>
              <a:rPr lang="en-US" sz="1700">
                <a:sym typeface="Arial"/>
                <a:hlinkClick r:id="rId7"/>
              </a:rPr>
              <a:t>Technical Calculation Guidance</a:t>
            </a:r>
            <a:endParaRPr lang="en-US" sz="1700">
              <a:sym typeface="Arial"/>
            </a:endParaRPr>
          </a:p>
          <a:p>
            <a:pPr>
              <a:spcBef>
                <a:spcPts val="2400"/>
              </a:spcBef>
            </a:pPr>
            <a:r>
              <a:rPr lang="en-US" sz="1700">
                <a:sym typeface="Arial"/>
                <a:hlinkClick r:id="rId8"/>
              </a:rPr>
              <a:t>EPA's Center for Corporate Climate Leadership</a:t>
            </a:r>
            <a:endParaRPr lang="en-US" sz="1700">
              <a:sym typeface="Arial"/>
            </a:endParaRPr>
          </a:p>
          <a:p>
            <a:pPr lvl="1">
              <a:spcBef>
                <a:spcPts val="1000"/>
              </a:spcBef>
            </a:pPr>
            <a:r>
              <a:rPr lang="en-US" sz="1700">
                <a:sym typeface="Arial"/>
              </a:rPr>
              <a:t>Resources for companies seeking to measure and manage GHG emissions</a:t>
            </a:r>
          </a:p>
          <a:p>
            <a:pPr lvl="1">
              <a:spcBef>
                <a:spcPts val="1000"/>
              </a:spcBef>
            </a:pPr>
            <a:r>
              <a:rPr lang="en-US" sz="1700">
                <a:sym typeface="Arial"/>
                <a:hlinkClick r:id="rId9"/>
              </a:rPr>
              <a:t>Simplified GHG Emissions Calculator</a:t>
            </a:r>
            <a:r>
              <a:rPr lang="en-US" sz="1700">
                <a:sym typeface="Arial"/>
              </a:rPr>
              <a:t>: tool to help small business and low emitter companies calculate annual GHG emissions</a:t>
            </a:r>
          </a:p>
          <a:p>
            <a:pPr>
              <a:spcBef>
                <a:spcPts val="1000"/>
              </a:spcBef>
            </a:pPr>
            <a:r>
              <a:rPr lang="en-US" sz="1700">
                <a:latin typeface="+mn-lt"/>
                <a:sym typeface="Arial"/>
                <a:hlinkClick r:id="rId10"/>
              </a:rPr>
              <a:t>Quantis Scope 3 Evaluator</a:t>
            </a:r>
            <a:r>
              <a:rPr lang="en-US" sz="1700">
                <a:latin typeface="+mn-lt"/>
                <a:sym typeface="Arial"/>
              </a:rPr>
              <a:t> is a tool that can be used to calculate screening leve</a:t>
            </a:r>
            <a:r>
              <a:rPr lang="en-US" sz="1700">
                <a:sym typeface="Arial"/>
              </a:rPr>
              <a:t>l </a:t>
            </a:r>
            <a:r>
              <a:rPr lang="en-US" sz="1700">
                <a:latin typeface="+mn-lt"/>
                <a:sym typeface="Arial"/>
              </a:rPr>
              <a:t>scope 3 emissions for the first time.</a:t>
            </a:r>
            <a:endParaRPr lang="en-US" sz="1700">
              <a:sym typeface="Arial"/>
            </a:endParaRPr>
          </a:p>
          <a:p>
            <a:pPr marL="127000" indent="0">
              <a:buNone/>
            </a:pPr>
            <a:endParaRPr lang="en-US" sz="1700">
              <a:sym typeface="Arial"/>
            </a:endParaRPr>
          </a:p>
          <a:p>
            <a:endParaRPr lang="en-US" sz="1700"/>
          </a:p>
        </p:txBody>
      </p:sp>
      <p:sp>
        <p:nvSpPr>
          <p:cNvPr id="12292" name="Slide Number Placeholder 3"/>
          <p:cNvSpPr>
            <a:spLocks noGrp="1"/>
          </p:cNvSpPr>
          <p:nvPr>
            <p:ph type="sldNum" sz="quarter" idx="4294967295"/>
          </p:nvPr>
        </p:nvSpPr>
        <p:spPr bwMode="auto">
          <a:xfrm>
            <a:off x="11577638" y="6567488"/>
            <a:ext cx="614362" cy="155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itchFamily="34" charset="0"/>
                <a:cs typeface="Calibri" pitchFamily="34" charset="0"/>
              </a:defRPr>
            </a:lvl1pPr>
            <a:lvl2pPr marL="742950" indent="-285750">
              <a:defRPr sz="2000">
                <a:solidFill>
                  <a:schemeClr val="tx1"/>
                </a:solidFill>
                <a:latin typeface="Calibri" pitchFamily="34" charset="0"/>
                <a:cs typeface="Calibri" pitchFamily="34" charset="0"/>
              </a:defRPr>
            </a:lvl2pPr>
            <a:lvl3pPr marL="1143000" indent="-228600">
              <a:defRPr sz="2000">
                <a:solidFill>
                  <a:schemeClr val="tx1"/>
                </a:solidFill>
                <a:latin typeface="Calibri" pitchFamily="34" charset="0"/>
                <a:cs typeface="Calibri" pitchFamily="34" charset="0"/>
              </a:defRPr>
            </a:lvl3pPr>
            <a:lvl4pPr marL="1600200" indent="-228600">
              <a:defRPr sz="2000">
                <a:solidFill>
                  <a:schemeClr val="tx1"/>
                </a:solidFill>
                <a:latin typeface="Calibri" pitchFamily="34" charset="0"/>
                <a:cs typeface="Calibri" pitchFamily="34" charset="0"/>
              </a:defRPr>
            </a:lvl4pPr>
            <a:lvl5pPr marL="2057400" indent="-228600">
              <a:defRPr sz="2000">
                <a:solidFill>
                  <a:schemeClr val="tx1"/>
                </a:solidFill>
                <a:latin typeface="Calibri" pitchFamily="34" charset="0"/>
                <a:cs typeface="Calibri" pitchFamily="34" charset="0"/>
              </a:defRPr>
            </a:lvl5pPr>
            <a:lvl6pPr marL="25146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6pPr>
            <a:lvl7pPr marL="29718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7pPr>
            <a:lvl8pPr marL="34290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8pPr>
            <a:lvl9pPr marL="38862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9pPr>
          </a:lstStyle>
          <a:p>
            <a:pPr>
              <a:defRPr/>
            </a:pPr>
            <a:fld id="{45B19738-5E93-46F8-873B-A91B534B58C4}" type="slidenum">
              <a:rPr lang="en-US" altLang="en-US" sz="1000" kern="0" smtClean="0">
                <a:solidFill>
                  <a:srgbClr val="FFFFFF"/>
                </a:solidFill>
                <a:cs typeface="Arial" pitchFamily="34" charset="0"/>
              </a:rPr>
              <a:pPr>
                <a:defRPr/>
              </a:pPr>
              <a:t>23</a:t>
            </a:fld>
            <a:endParaRPr lang="en-US" altLang="en-US" sz="1000" kern="0">
              <a:solidFill>
                <a:srgbClr val="FFFFFF"/>
              </a:solidFill>
              <a:cs typeface="Arial" pitchFamily="34" charset="0"/>
            </a:endParaRPr>
          </a:p>
        </p:txBody>
      </p:sp>
      <p:pic>
        <p:nvPicPr>
          <p:cNvPr id="2" name="Picture 1" descr="A picture containing graphics, clipart, font, white&#10;&#10;Description automatically generated">
            <a:extLst>
              <a:ext uri="{FF2B5EF4-FFF2-40B4-BE49-F238E27FC236}">
                <a16:creationId xmlns:a16="http://schemas.microsoft.com/office/drawing/2014/main" id="{2BF0A0CC-620C-2F1E-D1BF-F2AC4CF118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1418346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34477-722D-E8EB-48A0-B37527C7F3AF}"/>
              </a:ext>
            </a:extLst>
          </p:cNvPr>
          <p:cNvSpPr>
            <a:spLocks noGrp="1"/>
          </p:cNvSpPr>
          <p:nvPr>
            <p:ph type="ctrTitle"/>
          </p:nvPr>
        </p:nvSpPr>
        <p:spPr/>
        <p:txBody>
          <a:bodyPr/>
          <a:lstStyle/>
          <a:p>
            <a:r>
              <a:rPr lang="en-US"/>
              <a:t>CDP Reporting and Data Collection</a:t>
            </a:r>
          </a:p>
        </p:txBody>
      </p:sp>
      <p:sp>
        <p:nvSpPr>
          <p:cNvPr id="7" name="Subtitle 6">
            <a:extLst>
              <a:ext uri="{FF2B5EF4-FFF2-40B4-BE49-F238E27FC236}">
                <a16:creationId xmlns:a16="http://schemas.microsoft.com/office/drawing/2014/main" id="{692E11A7-2386-81FF-D00E-A9A7ACAF545E}"/>
              </a:ext>
            </a:extLst>
          </p:cNvPr>
          <p:cNvSpPr>
            <a:spLocks noGrp="1"/>
          </p:cNvSpPr>
          <p:nvPr>
            <p:ph type="subTitle" idx="1"/>
          </p:nvPr>
        </p:nvSpPr>
        <p:spPr/>
        <p:txBody>
          <a:bodyPr/>
          <a:lstStyle/>
          <a:p>
            <a:r>
              <a:rPr lang="en-US"/>
              <a:t>Susan</a:t>
            </a:r>
          </a:p>
        </p:txBody>
      </p:sp>
      <p:sp>
        <p:nvSpPr>
          <p:cNvPr id="8" name="Text Placeholder 7">
            <a:extLst>
              <a:ext uri="{FF2B5EF4-FFF2-40B4-BE49-F238E27FC236}">
                <a16:creationId xmlns:a16="http://schemas.microsoft.com/office/drawing/2014/main" id="{2C01C8E9-CEC7-37CB-981C-BBD89F97428F}"/>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D8537597-A87B-4A22-4E5A-22433221466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24</a:t>
            </a:fld>
            <a:endParaRPr lang="en-US"/>
          </a:p>
        </p:txBody>
      </p:sp>
    </p:spTree>
    <p:extLst>
      <p:ext uri="{BB962C8B-B14F-4D97-AF65-F5344CB8AC3E}">
        <p14:creationId xmlns:p14="http://schemas.microsoft.com/office/powerpoint/2010/main" val="248771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BBA442-839B-65EF-01BC-4EAB3593A865}"/>
              </a:ext>
            </a:extLst>
          </p:cNvPr>
          <p:cNvSpPr txBox="1">
            <a:spLocks/>
          </p:cNvSpPr>
          <p:nvPr/>
        </p:nvSpPr>
        <p:spPr>
          <a:xfrm>
            <a:off x="352981" y="4947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solidFill>
                  <a:schemeClr val="bg1"/>
                </a:solidFill>
              </a:rPr>
              <a:t>Poll the Audience</a:t>
            </a:r>
          </a:p>
        </p:txBody>
      </p:sp>
      <p:sp>
        <p:nvSpPr>
          <p:cNvPr id="9" name="Text Placeholder 2">
            <a:extLst>
              <a:ext uri="{FF2B5EF4-FFF2-40B4-BE49-F238E27FC236}">
                <a16:creationId xmlns:a16="http://schemas.microsoft.com/office/drawing/2014/main" id="{9815D7D6-279B-3C6F-9FA4-5A2FC7356AE1}"/>
              </a:ext>
            </a:extLst>
          </p:cNvPr>
          <p:cNvSpPr txBox="1">
            <a:spLocks/>
          </p:cNvSpPr>
          <p:nvPr/>
        </p:nvSpPr>
        <p:spPr>
          <a:xfrm>
            <a:off x="352981" y="594158"/>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b="1">
                <a:solidFill>
                  <a:schemeClr val="bg1"/>
                </a:solidFill>
              </a:rPr>
              <a:t>GHG Accounting 101: Scope 3</a:t>
            </a:r>
          </a:p>
        </p:txBody>
      </p:sp>
      <p:sp>
        <p:nvSpPr>
          <p:cNvPr id="10" name="Text Placeholder 3">
            <a:extLst>
              <a:ext uri="{FF2B5EF4-FFF2-40B4-BE49-F238E27FC236}">
                <a16:creationId xmlns:a16="http://schemas.microsoft.com/office/drawing/2014/main" id="{18EA3DCE-9674-3E31-2DD1-80B936251117}"/>
              </a:ext>
            </a:extLst>
          </p:cNvPr>
          <p:cNvSpPr txBox="1">
            <a:spLocks/>
          </p:cNvSpPr>
          <p:nvPr/>
        </p:nvSpPr>
        <p:spPr>
          <a:xfrm>
            <a:off x="495221" y="2008216"/>
            <a:ext cx="9871075" cy="3365500"/>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sz="2500">
                <a:solidFill>
                  <a:schemeClr val="bg1"/>
                </a:solidFill>
              </a:rPr>
              <a:t>Has your company reported any Scope 3 emissions through CDP before? </a:t>
            </a:r>
          </a:p>
          <a:p>
            <a:pPr lvl="1"/>
            <a:r>
              <a:rPr lang="en-US">
                <a:solidFill>
                  <a:schemeClr val="bg1"/>
                </a:solidFill>
              </a:rPr>
              <a:t>Please type your answer into the chat box</a:t>
            </a:r>
          </a:p>
        </p:txBody>
      </p:sp>
    </p:spTree>
    <p:extLst>
      <p:ext uri="{BB962C8B-B14F-4D97-AF65-F5344CB8AC3E}">
        <p14:creationId xmlns:p14="http://schemas.microsoft.com/office/powerpoint/2010/main" val="99733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E3AA6-5088-D944-AC75-93D07D6D345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Content Placeholder 28"/>
          <p:cNvSpPr>
            <a:spLocks noGrp="1"/>
          </p:cNvSpPr>
          <p:nvPr>
            <p:ph idx="15"/>
          </p:nvPr>
        </p:nvSpPr>
        <p:spPr>
          <a:xfrm>
            <a:off x="3373433" y="1721433"/>
            <a:ext cx="4351903" cy="906192"/>
          </a:xfrm>
        </p:spPr>
        <p:txBody>
          <a:bodyPr anchor="ctr"/>
          <a:lstStyle/>
          <a:p>
            <a:pPr marL="0" indent="0">
              <a:lnSpc>
                <a:spcPct val="100000"/>
              </a:lnSpc>
              <a:spcBef>
                <a:spcPts val="600"/>
              </a:spcBef>
              <a:spcAft>
                <a:spcPts val="600"/>
              </a:spcAft>
              <a:buNone/>
            </a:pPr>
            <a:r>
              <a:rPr lang="en-US" sz="2000" b="1">
                <a:solidFill>
                  <a:schemeClr val="accent1"/>
                </a:solidFill>
              </a:rPr>
              <a:t>Scope 1 </a:t>
            </a:r>
            <a:r>
              <a:rPr lang="en-US" sz="2000"/>
              <a:t>– Greenhouse gases that your company emits (C6.1)</a:t>
            </a:r>
            <a:endParaRPr lang="en-US" sz="2000" b="1">
              <a:solidFill>
                <a:schemeClr val="accent1"/>
              </a:solidFill>
            </a:endParaRPr>
          </a:p>
        </p:txBody>
      </p:sp>
      <p:graphicFrame>
        <p:nvGraphicFramePr>
          <p:cNvPr id="8" name="Table 7">
            <a:extLst>
              <a:ext uri="{FF2B5EF4-FFF2-40B4-BE49-F238E27FC236}">
                <a16:creationId xmlns:a16="http://schemas.microsoft.com/office/drawing/2014/main" id="{9EDB8348-3152-4324-8119-1D8B0C7800F1}"/>
              </a:ext>
            </a:extLst>
          </p:cNvPr>
          <p:cNvGraphicFramePr>
            <a:graphicFrameLocks noGrp="1"/>
          </p:cNvGraphicFramePr>
          <p:nvPr/>
        </p:nvGraphicFramePr>
        <p:xfrm>
          <a:off x="482327" y="1666946"/>
          <a:ext cx="2438392" cy="4698415"/>
        </p:xfrm>
        <a:graphic>
          <a:graphicData uri="http://schemas.openxmlformats.org/drawingml/2006/table">
            <a:tbl>
              <a:tblPr>
                <a:tableStyleId>{073A0DAA-6AF3-43AB-8588-CEC1D06C72B9}</a:tableStyleId>
              </a:tblPr>
              <a:tblGrid>
                <a:gridCol w="2438392">
                  <a:extLst>
                    <a:ext uri="{9D8B030D-6E8A-4147-A177-3AD203B41FA5}">
                      <a16:colId xmlns:a16="http://schemas.microsoft.com/office/drawing/2014/main" val="2299170042"/>
                    </a:ext>
                  </a:extLst>
                </a:gridCol>
              </a:tblGrid>
              <a:tr h="309295">
                <a:tc>
                  <a:txBody>
                    <a:bodyPr/>
                    <a:lstStyle/>
                    <a:p>
                      <a:pPr marL="0" marR="0" lvl="0" indent="0" algn="ctr" defTabSz="914400" rtl="0" eaLnBrk="1" fontAlgn="base" latinLnBrk="0" hangingPunct="1">
                        <a:lnSpc>
                          <a:spcPct val="100000"/>
                        </a:lnSpc>
                        <a:spcBef>
                          <a:spcPts val="0"/>
                        </a:spcBef>
                        <a:spcAft>
                          <a:spcPts val="0"/>
                        </a:spcAft>
                        <a:buClrTx/>
                        <a:buSzTx/>
                        <a:buFont typeface="+mj-lt"/>
                        <a:buNone/>
                        <a:tabLst/>
                        <a:defRPr/>
                      </a:pPr>
                      <a:r>
                        <a:rPr lang="en-US" sz="1400" b="1" i="0">
                          <a:solidFill>
                            <a:schemeClr val="bg1"/>
                          </a:solidFill>
                          <a:effectLst/>
                          <a:latin typeface="+mj-lt"/>
                          <a:cs typeface="Arial"/>
                        </a:rPr>
                        <a:t>2022 MODULES</a:t>
                      </a:r>
                      <a:endParaRPr lang="en-GB" sz="1400" b="1" i="0">
                        <a:solidFill>
                          <a:schemeClr val="bg1"/>
                        </a:solidFill>
                        <a:effectLst/>
                        <a:latin typeface="+mj-lt"/>
                        <a:cs typeface="Arial"/>
                      </a:endParaRPr>
                    </a:p>
                  </a:txBody>
                  <a:tcPr anchor="ctr">
                    <a:solidFill>
                      <a:schemeClr val="accent1"/>
                    </a:solidFill>
                  </a:tcPr>
                </a:tc>
                <a:extLst>
                  <a:ext uri="{0D108BD9-81ED-4DB2-BD59-A6C34878D82A}">
                    <a16:rowId xmlns:a16="http://schemas.microsoft.com/office/drawing/2014/main" val="3866920292"/>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C0</a:t>
                      </a:r>
                      <a:r>
                        <a:rPr lang="en-GB" sz="1200" kern="1200">
                          <a:solidFill>
                            <a:schemeClr val="tx1"/>
                          </a:solidFill>
                          <a:effectLst/>
                          <a:latin typeface="+mj-lt"/>
                          <a:ea typeface="+mn-ea"/>
                          <a:cs typeface="Arial"/>
                        </a:rPr>
                        <a:t> Introduction</a:t>
                      </a:r>
                      <a:endParaRPr lang="en-GB" sz="1200" b="0" i="0">
                        <a:solidFill>
                          <a:schemeClr val="tx1"/>
                        </a:solidFill>
                        <a:effectLst/>
                        <a:latin typeface="+mj-lt"/>
                        <a:cs typeface="Arial"/>
                      </a:endParaRPr>
                    </a:p>
                  </a:txBody>
                  <a:tcPr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0982824"/>
                  </a:ext>
                </a:extLst>
              </a:tr>
              <a:tr h="246661">
                <a:tc>
                  <a:txBody>
                    <a:bodyPr/>
                    <a:lstStyle/>
                    <a:p>
                      <a:pPr algn="l" fontAlgn="base">
                        <a:buFont typeface="+mj-lt"/>
                        <a:buNone/>
                      </a:pPr>
                      <a:r>
                        <a:rPr lang="en-GB" sz="1200" b="1">
                          <a:solidFill>
                            <a:schemeClr val="tx1"/>
                          </a:solidFill>
                          <a:effectLst/>
                          <a:latin typeface="+mj-lt"/>
                          <a:cs typeface="Arial"/>
                        </a:rPr>
                        <a:t>C1</a:t>
                      </a:r>
                      <a:r>
                        <a:rPr lang="en-GB" sz="1200" baseline="0">
                          <a:solidFill>
                            <a:schemeClr val="tx1"/>
                          </a:solidFill>
                          <a:effectLst/>
                          <a:latin typeface="+mj-lt"/>
                          <a:cs typeface="Arial"/>
                        </a:rPr>
                        <a:t> Governance</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31670297"/>
                  </a:ext>
                </a:extLst>
              </a:tr>
              <a:tr h="246661">
                <a:tc>
                  <a:txBody>
                    <a:bodyPr/>
                    <a:lstStyle/>
                    <a:p>
                      <a:pPr algn="l" fontAlgn="base">
                        <a:buFont typeface="+mj-lt"/>
                        <a:buNone/>
                      </a:pPr>
                      <a:r>
                        <a:rPr lang="en-GB" sz="1200" b="1">
                          <a:solidFill>
                            <a:schemeClr val="tx1"/>
                          </a:solidFill>
                          <a:effectLst/>
                          <a:latin typeface="+mj-lt"/>
                          <a:cs typeface="Arial"/>
                        </a:rPr>
                        <a:t>C2 </a:t>
                      </a:r>
                      <a:r>
                        <a:rPr lang="en-GB" sz="1200" baseline="0">
                          <a:solidFill>
                            <a:schemeClr val="tx1"/>
                          </a:solidFill>
                          <a:effectLst/>
                          <a:latin typeface="+mj-lt"/>
                          <a:cs typeface="Arial"/>
                        </a:rPr>
                        <a:t>Risks and opportunities</a:t>
                      </a:r>
                      <a:r>
                        <a:rPr lang="en-GB" sz="1200">
                          <a:solidFill>
                            <a:schemeClr val="tx1"/>
                          </a:solidFill>
                          <a:effectLst/>
                          <a:latin typeface="+mj-lt"/>
                          <a:cs typeface="Arial"/>
                        </a:rPr>
                        <a:t>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6736993"/>
                  </a:ext>
                </a:extLst>
              </a:tr>
              <a:tr h="246661">
                <a:tc>
                  <a:txBody>
                    <a:bodyPr/>
                    <a:lstStyle/>
                    <a:p>
                      <a:pPr algn="l" fontAlgn="base">
                        <a:buFont typeface="+mj-lt"/>
                        <a:buNone/>
                      </a:pPr>
                      <a:r>
                        <a:rPr lang="en-GB" sz="1200" b="1">
                          <a:solidFill>
                            <a:schemeClr val="tx1"/>
                          </a:solidFill>
                          <a:effectLst/>
                          <a:latin typeface="+mj-lt"/>
                          <a:cs typeface="Arial"/>
                        </a:rPr>
                        <a:t>C3</a:t>
                      </a:r>
                      <a:r>
                        <a:rPr lang="en-GB" sz="1200" b="1" baseline="0">
                          <a:solidFill>
                            <a:schemeClr val="tx1"/>
                          </a:solidFill>
                          <a:effectLst/>
                          <a:latin typeface="+mj-lt"/>
                          <a:cs typeface="Arial"/>
                        </a:rPr>
                        <a:t> </a:t>
                      </a:r>
                      <a:r>
                        <a:rPr lang="en-GB" sz="1200" baseline="0">
                          <a:solidFill>
                            <a:schemeClr val="tx1"/>
                          </a:solidFill>
                          <a:effectLst/>
                          <a:latin typeface="+mj-lt"/>
                          <a:cs typeface="Arial"/>
                        </a:rPr>
                        <a:t>Business strategy</a:t>
                      </a:r>
                      <a:endParaRPr lang="en-GB" sz="120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3133970"/>
                  </a:ext>
                </a:extLst>
              </a:tr>
              <a:tr h="246661">
                <a:tc>
                  <a:txBody>
                    <a:bodyPr/>
                    <a:lstStyle/>
                    <a:p>
                      <a:pPr algn="l" fontAlgn="base">
                        <a:buFont typeface="+mj-lt"/>
                        <a:buNone/>
                      </a:pPr>
                      <a:r>
                        <a:rPr lang="en-GB" sz="1200" b="1" kern="1200">
                          <a:solidFill>
                            <a:schemeClr val="tx1"/>
                          </a:solidFill>
                          <a:effectLst/>
                          <a:latin typeface="+mj-lt"/>
                          <a:ea typeface="+mn-ea"/>
                          <a:cs typeface="Arial"/>
                        </a:rPr>
                        <a:t>C4</a:t>
                      </a:r>
                      <a:r>
                        <a:rPr lang="en-GB" sz="1200" kern="1200">
                          <a:solidFill>
                            <a:schemeClr val="tx1"/>
                          </a:solidFill>
                          <a:effectLst/>
                          <a:latin typeface="+mj-lt"/>
                          <a:ea typeface="+mn-ea"/>
                          <a:cs typeface="Arial"/>
                        </a:rPr>
                        <a:t> Targets and performance</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4071357"/>
                  </a:ext>
                </a:extLst>
              </a:tr>
              <a:tr h="246661">
                <a:tc>
                  <a:txBody>
                    <a:bodyPr/>
                    <a:lstStyle/>
                    <a:p>
                      <a:pPr algn="l" fontAlgn="base">
                        <a:buFont typeface="+mj-lt"/>
                        <a:buNone/>
                      </a:pPr>
                      <a:r>
                        <a:rPr lang="en-GB" sz="1200" b="1" kern="1200">
                          <a:solidFill>
                            <a:schemeClr val="bg1"/>
                          </a:solidFill>
                          <a:effectLst/>
                          <a:latin typeface="+mj-lt"/>
                          <a:ea typeface="+mn-ea"/>
                          <a:cs typeface="Arial"/>
                        </a:rPr>
                        <a:t>C5 Emissions methodology</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2E34"/>
                    </a:solidFill>
                  </a:tcPr>
                </a:tc>
                <a:extLst>
                  <a:ext uri="{0D108BD9-81ED-4DB2-BD59-A6C34878D82A}">
                    <a16:rowId xmlns:a16="http://schemas.microsoft.com/office/drawing/2014/main" val="899936925"/>
                  </a:ext>
                </a:extLst>
              </a:tr>
              <a:tr h="246661">
                <a:tc>
                  <a:txBody>
                    <a:bodyPr/>
                    <a:lstStyle/>
                    <a:p>
                      <a:r>
                        <a:rPr lang="en-GB" sz="1200" b="1" kern="1200">
                          <a:solidFill>
                            <a:schemeClr val="bg1"/>
                          </a:solidFill>
                          <a:effectLst/>
                          <a:latin typeface="+mj-lt"/>
                          <a:ea typeface="+mn-ea"/>
                          <a:cs typeface="Arial"/>
                        </a:rPr>
                        <a:t>C6 Emissions data</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2E34"/>
                    </a:solidFill>
                  </a:tcPr>
                </a:tc>
                <a:extLst>
                  <a:ext uri="{0D108BD9-81ED-4DB2-BD59-A6C34878D82A}">
                    <a16:rowId xmlns:a16="http://schemas.microsoft.com/office/drawing/2014/main" val="3832785118"/>
                  </a:ext>
                </a:extLst>
              </a:tr>
              <a:tr h="24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j-lt"/>
                          <a:ea typeface="+mn-ea"/>
                          <a:cs typeface="Arial"/>
                        </a:rPr>
                        <a:t>C7</a:t>
                      </a:r>
                      <a:r>
                        <a:rPr lang="en-GB" sz="1200" kern="1200">
                          <a:solidFill>
                            <a:schemeClr val="tx1"/>
                          </a:solidFill>
                          <a:effectLst/>
                          <a:latin typeface="+mj-lt"/>
                          <a:ea typeface="+mn-ea"/>
                          <a:cs typeface="Arial"/>
                        </a:rPr>
                        <a:t> Emissions breakdown</a:t>
                      </a:r>
                      <a:endParaRPr lang="en-GB" sz="1200">
                        <a:solidFill>
                          <a:schemeClr val="tx1"/>
                        </a:solidFill>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8082349"/>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ysClr val="windowText" lastClr="000000"/>
                          </a:solidFill>
                          <a:effectLst/>
                          <a:latin typeface="+mj-lt"/>
                          <a:ea typeface="+mn-ea"/>
                          <a:cs typeface="Arial"/>
                        </a:rPr>
                        <a:t>C8 </a:t>
                      </a:r>
                      <a:r>
                        <a:rPr lang="en-GB" sz="1200" b="0" kern="1200">
                          <a:solidFill>
                            <a:sysClr val="windowText" lastClr="000000"/>
                          </a:solidFill>
                          <a:effectLst/>
                          <a:latin typeface="+mj-lt"/>
                          <a:ea typeface="+mn-ea"/>
                          <a:cs typeface="Arial"/>
                        </a:rPr>
                        <a:t>Energy</a:t>
                      </a:r>
                      <a:endParaRPr lang="en-GB" sz="1200" b="0" i="0">
                        <a:solidFill>
                          <a:sysClr val="windowText" lastClr="000000"/>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7926809"/>
                  </a:ext>
                </a:extLst>
              </a:tr>
              <a:tr h="246661">
                <a:tc>
                  <a:txBody>
                    <a:bodyPr/>
                    <a:lstStyle/>
                    <a:p>
                      <a:pPr marL="0" marR="0" indent="0" algn="l" defTabSz="911487"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C9 </a:t>
                      </a:r>
                      <a:r>
                        <a:rPr lang="en-GB" sz="1200">
                          <a:solidFill>
                            <a:schemeClr val="tx1"/>
                          </a:solidFill>
                          <a:effectLst/>
                          <a:latin typeface="+mj-lt"/>
                          <a:cs typeface="Arial"/>
                        </a:rPr>
                        <a:t>Additional metrics </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70433603"/>
                  </a:ext>
                </a:extLst>
              </a:tr>
              <a:tr h="246661">
                <a:tc>
                  <a:txBody>
                    <a:bodyPr/>
                    <a:lstStyle/>
                    <a:p>
                      <a:pPr algn="l" fontAlgn="base">
                        <a:buFont typeface="+mj-lt"/>
                        <a:buNone/>
                      </a:pPr>
                      <a:r>
                        <a:rPr lang="en-GB" sz="1200" b="1">
                          <a:solidFill>
                            <a:schemeClr val="tx1"/>
                          </a:solidFill>
                          <a:effectLst/>
                          <a:latin typeface="+mj-lt"/>
                          <a:cs typeface="Arial"/>
                        </a:rPr>
                        <a:t>C10</a:t>
                      </a:r>
                      <a:r>
                        <a:rPr lang="en-GB" sz="1200" b="0">
                          <a:solidFill>
                            <a:schemeClr val="tx1"/>
                          </a:solidFill>
                          <a:effectLst/>
                          <a:latin typeface="+mj-lt"/>
                          <a:cs typeface="Arial"/>
                        </a:rPr>
                        <a:t> Verification</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6395483"/>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C11</a:t>
                      </a:r>
                      <a:r>
                        <a:rPr lang="en-GB" sz="1200">
                          <a:solidFill>
                            <a:schemeClr val="tx1"/>
                          </a:solidFill>
                          <a:effectLst/>
                          <a:latin typeface="+mj-lt"/>
                          <a:cs typeface="Arial"/>
                        </a:rPr>
                        <a:t> Carbon pricing</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397134"/>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C12</a:t>
                      </a:r>
                      <a:r>
                        <a:rPr lang="en-GB" sz="1200">
                          <a:solidFill>
                            <a:schemeClr val="tx1"/>
                          </a:solidFill>
                          <a:effectLst/>
                          <a:latin typeface="+mj-lt"/>
                          <a:cs typeface="Arial"/>
                        </a:rPr>
                        <a:t> Engagement</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248709"/>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C15 </a:t>
                      </a:r>
                      <a:r>
                        <a:rPr lang="en-GB" sz="1200" b="0">
                          <a:solidFill>
                            <a:schemeClr val="tx1"/>
                          </a:solidFill>
                          <a:effectLst/>
                          <a:latin typeface="+mj-lt"/>
                          <a:cs typeface="Arial"/>
                        </a:rPr>
                        <a:t>Biodiversity</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37023592"/>
                  </a:ext>
                </a:extLst>
              </a:tr>
              <a:tr h="246661">
                <a:tc>
                  <a:txBody>
                    <a:bodyPr/>
                    <a:lstStyle/>
                    <a:p>
                      <a:pPr marL="0" marR="0" lvl="0" indent="0" algn="l" defTabSz="913568" rtl="0" eaLnBrk="1" fontAlgn="base" latinLnBrk="0" hangingPunct="1">
                        <a:lnSpc>
                          <a:spcPct val="100000"/>
                        </a:lnSpc>
                        <a:spcBef>
                          <a:spcPts val="0"/>
                        </a:spcBef>
                        <a:spcAft>
                          <a:spcPts val="0"/>
                        </a:spcAft>
                        <a:buClrTx/>
                        <a:buSzTx/>
                        <a:buFont typeface="+mj-lt"/>
                        <a:buNone/>
                        <a:tabLst/>
                        <a:defRPr/>
                      </a:pPr>
                      <a:r>
                        <a:rPr lang="en-GB" sz="1200" b="1">
                          <a:solidFill>
                            <a:schemeClr val="tx1"/>
                          </a:solidFill>
                          <a:effectLst/>
                          <a:latin typeface="+mj-lt"/>
                          <a:cs typeface="Arial"/>
                        </a:rPr>
                        <a:t>C16 </a:t>
                      </a:r>
                      <a:r>
                        <a:rPr lang="en-GB" sz="1200" b="0">
                          <a:solidFill>
                            <a:schemeClr val="tx1"/>
                          </a:solidFill>
                          <a:effectLst/>
                          <a:latin typeface="+mj-lt"/>
                          <a:cs typeface="Arial"/>
                        </a:rPr>
                        <a:t>Signoff</a:t>
                      </a:r>
                      <a:endParaRPr lang="en-GB" sz="1200" b="0" i="0">
                        <a:solidFill>
                          <a:schemeClr val="tx1"/>
                        </a:solidFill>
                        <a:effectLst/>
                        <a:latin typeface="+mj-lt"/>
                        <a:cs typeface="Arial"/>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7790825"/>
                  </a:ext>
                </a:extLst>
              </a:tr>
              <a:tr h="246661">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200" b="1" kern="1200">
                          <a:solidFill>
                            <a:schemeClr val="tx1"/>
                          </a:solidFill>
                          <a:effectLst/>
                          <a:latin typeface="+mj-lt"/>
                          <a:ea typeface="+mn-ea"/>
                          <a:cs typeface="Arial"/>
                        </a:rPr>
                        <a:t>SC </a:t>
                      </a:r>
                      <a:r>
                        <a:rPr lang="en-GB" sz="1200" b="0" kern="1200">
                          <a:solidFill>
                            <a:schemeClr val="tx1"/>
                          </a:solidFill>
                          <a:effectLst/>
                          <a:latin typeface="+mj-lt"/>
                          <a:ea typeface="+mn-ea"/>
                          <a:cs typeface="Arial"/>
                        </a:rPr>
                        <a:t>Supply Chain</a:t>
                      </a:r>
                    </a:p>
                  </a:txBody>
                  <a:tcPr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949471603"/>
                  </a:ext>
                </a:extLst>
              </a:tr>
            </a:tbl>
          </a:graphicData>
        </a:graphic>
      </p:graphicFrame>
      <p:grpSp>
        <p:nvGrpSpPr>
          <p:cNvPr id="10" name="Group 9">
            <a:extLst>
              <a:ext uri="{FF2B5EF4-FFF2-40B4-BE49-F238E27FC236}">
                <a16:creationId xmlns:a16="http://schemas.microsoft.com/office/drawing/2014/main" id="{E5E5712D-C723-4676-ADD6-A983E8229682}"/>
              </a:ext>
            </a:extLst>
          </p:cNvPr>
          <p:cNvGrpSpPr/>
          <p:nvPr/>
        </p:nvGrpSpPr>
        <p:grpSpPr>
          <a:xfrm>
            <a:off x="8999864" y="1732301"/>
            <a:ext cx="2211738" cy="864296"/>
            <a:chOff x="4619681" y="1384490"/>
            <a:chExt cx="3562482" cy="2036600"/>
          </a:xfrm>
        </p:grpSpPr>
        <p:grpSp>
          <p:nvGrpSpPr>
            <p:cNvPr id="11" name="Group 10">
              <a:extLst>
                <a:ext uri="{FF2B5EF4-FFF2-40B4-BE49-F238E27FC236}">
                  <a16:creationId xmlns:a16="http://schemas.microsoft.com/office/drawing/2014/main" id="{4F5F9934-FF3F-4318-A09B-2E6825007012}"/>
                </a:ext>
              </a:extLst>
            </p:cNvPr>
            <p:cNvGrpSpPr/>
            <p:nvPr/>
          </p:nvGrpSpPr>
          <p:grpSpPr>
            <a:xfrm>
              <a:off x="4619681" y="1384490"/>
              <a:ext cx="1741868" cy="2013508"/>
              <a:chOff x="4366291" y="1252286"/>
              <a:chExt cx="1741868" cy="2013508"/>
            </a:xfrm>
          </p:grpSpPr>
          <p:sp>
            <p:nvSpPr>
              <p:cNvPr id="20" name="TextBox 19">
                <a:extLst>
                  <a:ext uri="{FF2B5EF4-FFF2-40B4-BE49-F238E27FC236}">
                    <a16:creationId xmlns:a16="http://schemas.microsoft.com/office/drawing/2014/main" id="{637A1844-4E9F-495F-B401-E697BE007550}"/>
                  </a:ext>
                </a:extLst>
              </p:cNvPr>
              <p:cNvSpPr txBox="1"/>
              <p:nvPr/>
            </p:nvSpPr>
            <p:spPr>
              <a:xfrm>
                <a:off x="4366291" y="2392024"/>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Facilities</a:t>
                </a:r>
              </a:p>
            </p:txBody>
          </p:sp>
          <p:pic>
            <p:nvPicPr>
              <p:cNvPr id="21" name="Picture 4" descr="Image result for building icon">
                <a:extLst>
                  <a:ext uri="{FF2B5EF4-FFF2-40B4-BE49-F238E27FC236}">
                    <a16:creationId xmlns:a16="http://schemas.microsoft.com/office/drawing/2014/main" id="{CBD0D394-45BD-49E0-A4DD-3F3BB1CC5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521" y="1252286"/>
                <a:ext cx="963408" cy="963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8F949E0-8D3D-4F45-B00C-86C860293920}"/>
                </a:ext>
              </a:extLst>
            </p:cNvPr>
            <p:cNvGrpSpPr/>
            <p:nvPr/>
          </p:nvGrpSpPr>
          <p:grpSpPr>
            <a:xfrm>
              <a:off x="6440295" y="1544705"/>
              <a:ext cx="1741868" cy="1876385"/>
              <a:chOff x="6144458" y="1421680"/>
              <a:chExt cx="1741868" cy="1876385"/>
            </a:xfrm>
          </p:grpSpPr>
          <p:sp>
            <p:nvSpPr>
              <p:cNvPr id="17" name="TextBox 16">
                <a:extLst>
                  <a:ext uri="{FF2B5EF4-FFF2-40B4-BE49-F238E27FC236}">
                    <a16:creationId xmlns:a16="http://schemas.microsoft.com/office/drawing/2014/main" id="{E97D776D-2AD7-4128-99FA-70085FEC9F6B}"/>
                  </a:ext>
                </a:extLst>
              </p:cNvPr>
              <p:cNvSpPr txBox="1"/>
              <p:nvPr/>
            </p:nvSpPr>
            <p:spPr>
              <a:xfrm>
                <a:off x="6144458" y="2424295"/>
                <a:ext cx="1741868" cy="87377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Company Vehicles</a:t>
                </a:r>
              </a:p>
            </p:txBody>
          </p:sp>
          <p:pic>
            <p:nvPicPr>
              <p:cNvPr id="18" name="Picture 4" descr="Image result for truck icon">
                <a:extLst>
                  <a:ext uri="{FF2B5EF4-FFF2-40B4-BE49-F238E27FC236}">
                    <a16:creationId xmlns:a16="http://schemas.microsoft.com/office/drawing/2014/main" id="{667CCD8E-1831-4A5D-AB87-592445B93D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98" y="1421680"/>
                <a:ext cx="970255" cy="7289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TextBox 21">
            <a:extLst>
              <a:ext uri="{FF2B5EF4-FFF2-40B4-BE49-F238E27FC236}">
                <a16:creationId xmlns:a16="http://schemas.microsoft.com/office/drawing/2014/main" id="{A84F240A-2898-4614-8859-9466A10501DE}"/>
              </a:ext>
            </a:extLst>
          </p:cNvPr>
          <p:cNvSpPr txBox="1"/>
          <p:nvPr/>
        </p:nvSpPr>
        <p:spPr>
          <a:xfrm>
            <a:off x="8999864" y="3788864"/>
            <a:ext cx="2318748" cy="646972"/>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Purchased electricity, steam, </a:t>
            </a:r>
          </a:p>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heating &amp; cooling, for own use</a:t>
            </a:r>
          </a:p>
        </p:txBody>
      </p:sp>
      <p:grpSp>
        <p:nvGrpSpPr>
          <p:cNvPr id="23" name="Group 22">
            <a:extLst>
              <a:ext uri="{FF2B5EF4-FFF2-40B4-BE49-F238E27FC236}">
                <a16:creationId xmlns:a16="http://schemas.microsoft.com/office/drawing/2014/main" id="{A13A8D78-07FC-496E-83AB-08460BD77B6B}"/>
              </a:ext>
            </a:extLst>
          </p:cNvPr>
          <p:cNvGrpSpPr/>
          <p:nvPr/>
        </p:nvGrpSpPr>
        <p:grpSpPr>
          <a:xfrm>
            <a:off x="9778322" y="3175620"/>
            <a:ext cx="703709" cy="420388"/>
            <a:chOff x="7082798" y="2085466"/>
            <a:chExt cx="703709" cy="420388"/>
          </a:xfrm>
        </p:grpSpPr>
        <p:pic>
          <p:nvPicPr>
            <p:cNvPr id="24" name="Picture 2" descr="Image result for electricity icon black">
              <a:extLst>
                <a:ext uri="{FF2B5EF4-FFF2-40B4-BE49-F238E27FC236}">
                  <a16:creationId xmlns:a16="http://schemas.microsoft.com/office/drawing/2014/main" id="{43D52234-7FDA-40F8-A544-B6889C9C0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2677" y="2113339"/>
              <a:ext cx="423952" cy="3646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D86112D4-87E5-48EE-A6CE-5DEAF0E985C5}"/>
                </a:ext>
              </a:extLst>
            </p:cNvPr>
            <p:cNvSpPr/>
            <p:nvPr/>
          </p:nvSpPr>
          <p:spPr>
            <a:xfrm>
              <a:off x="7082798" y="2085466"/>
              <a:ext cx="703709" cy="42038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sng" strike="noStrike" kern="120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3FD90DE3-E27B-4A42-A2B0-8682407C0184}"/>
              </a:ext>
            </a:extLst>
          </p:cNvPr>
          <p:cNvGrpSpPr/>
          <p:nvPr/>
        </p:nvGrpSpPr>
        <p:grpSpPr>
          <a:xfrm>
            <a:off x="8521296" y="5148034"/>
            <a:ext cx="2981631" cy="968807"/>
            <a:chOff x="6146462" y="3277228"/>
            <a:chExt cx="2981631" cy="968807"/>
          </a:xfrm>
        </p:grpSpPr>
        <p:sp>
          <p:nvSpPr>
            <p:cNvPr id="27" name="TextBox 26">
              <a:extLst>
                <a:ext uri="{FF2B5EF4-FFF2-40B4-BE49-F238E27FC236}">
                  <a16:creationId xmlns:a16="http://schemas.microsoft.com/office/drawing/2014/main" id="{E77A012E-2BC9-40BA-A459-31B16D15F855}"/>
                </a:ext>
              </a:extLst>
            </p:cNvPr>
            <p:cNvSpPr txBox="1"/>
            <p:nvPr/>
          </p:nvSpPr>
          <p:spPr>
            <a:xfrm>
              <a:off x="6146462" y="3747838"/>
              <a:ext cx="112389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Supplier emissions</a:t>
              </a:r>
            </a:p>
          </p:txBody>
        </p:sp>
        <p:sp>
          <p:nvSpPr>
            <p:cNvPr id="28" name="TextBox 27">
              <a:extLst>
                <a:ext uri="{FF2B5EF4-FFF2-40B4-BE49-F238E27FC236}">
                  <a16:creationId xmlns:a16="http://schemas.microsoft.com/office/drawing/2014/main" id="{10970F3E-3123-47B2-9D41-DA55F874C2B3}"/>
                </a:ext>
              </a:extLst>
            </p:cNvPr>
            <p:cNvSpPr txBox="1"/>
            <p:nvPr/>
          </p:nvSpPr>
          <p:spPr>
            <a:xfrm>
              <a:off x="7129886" y="3739066"/>
              <a:ext cx="869922"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Product use</a:t>
              </a:r>
            </a:p>
          </p:txBody>
        </p:sp>
        <p:sp>
          <p:nvSpPr>
            <p:cNvPr id="29" name="TextBox 28">
              <a:extLst>
                <a:ext uri="{FF2B5EF4-FFF2-40B4-BE49-F238E27FC236}">
                  <a16:creationId xmlns:a16="http://schemas.microsoft.com/office/drawing/2014/main" id="{9FDB36D6-2191-485B-BAC8-A5E3BDF8985C}"/>
                </a:ext>
              </a:extLst>
            </p:cNvPr>
            <p:cNvSpPr txBox="1"/>
            <p:nvPr/>
          </p:nvSpPr>
          <p:spPr>
            <a:xfrm>
              <a:off x="7826066" y="3739065"/>
              <a:ext cx="1302027" cy="498197"/>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B42E3E"/>
                </a:buClr>
                <a:buSzTx/>
                <a:buFontTx/>
                <a:buNone/>
                <a:tabLst/>
                <a:defRPr/>
              </a:pPr>
              <a:r>
                <a:rPr kumimoji="0" lang="en-US" sz="1200" b="1" i="0" u="none" strike="noStrike" kern="1200" cap="none" spc="0" normalizeH="0" baseline="0" noProof="0">
                  <a:ln>
                    <a:noFill/>
                  </a:ln>
                  <a:solidFill>
                    <a:srgbClr val="B42E34"/>
                  </a:solidFill>
                  <a:effectLst/>
                  <a:uLnTx/>
                  <a:uFillTx/>
                  <a:latin typeface="Arial" pitchFamily="34" charset="0"/>
                  <a:ea typeface="+mn-ea"/>
                  <a:cs typeface="Arial" pitchFamily="34" charset="0"/>
                </a:rPr>
                <a:t>Employee commuting</a:t>
              </a:r>
            </a:p>
          </p:txBody>
        </p:sp>
        <p:pic>
          <p:nvPicPr>
            <p:cNvPr id="30" name="Picture 2" descr="Image result for supplier chain icon black">
              <a:extLst>
                <a:ext uri="{FF2B5EF4-FFF2-40B4-BE49-F238E27FC236}">
                  <a16:creationId xmlns:a16="http://schemas.microsoft.com/office/drawing/2014/main" id="{21953CC2-05B6-40B0-8CD0-C74466BD20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4674" y="3351268"/>
              <a:ext cx="581368" cy="244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computer icon black">
              <a:extLst>
                <a:ext uri="{FF2B5EF4-FFF2-40B4-BE49-F238E27FC236}">
                  <a16:creationId xmlns:a16="http://schemas.microsoft.com/office/drawing/2014/main" id="{B4252457-0AF3-4E76-A583-CF74633511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8240" y="3285675"/>
              <a:ext cx="332472" cy="3682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car icon black">
              <a:extLst>
                <a:ext uri="{FF2B5EF4-FFF2-40B4-BE49-F238E27FC236}">
                  <a16:creationId xmlns:a16="http://schemas.microsoft.com/office/drawing/2014/main" id="{35366D31-9663-45A0-BDBB-C70A0CD3E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5254" y="3277228"/>
              <a:ext cx="429231" cy="3599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41001AF1-DCE4-408D-8E5C-C94DCFE1B59F}"/>
              </a:ext>
            </a:extLst>
          </p:cNvPr>
          <p:cNvCxnSpPr>
            <a:cxnSpLocks/>
          </p:cNvCxnSpPr>
          <p:nvPr/>
        </p:nvCxnSpPr>
        <p:spPr>
          <a:xfrm>
            <a:off x="3377288" y="2887579"/>
            <a:ext cx="7775986" cy="0"/>
          </a:xfrm>
          <a:prstGeom prst="line">
            <a:avLst/>
          </a:prstGeom>
          <a:ln w="25400"/>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7DE5F75A-0DFE-4BFA-88F8-B13665C5BE3D}"/>
              </a:ext>
            </a:extLst>
          </p:cNvPr>
          <p:cNvCxnSpPr>
            <a:cxnSpLocks/>
          </p:cNvCxnSpPr>
          <p:nvPr/>
        </p:nvCxnSpPr>
        <p:spPr>
          <a:xfrm>
            <a:off x="3373433" y="4796581"/>
            <a:ext cx="7779841" cy="0"/>
          </a:xfrm>
          <a:prstGeom prst="line">
            <a:avLst/>
          </a:prstGeom>
          <a:ln w="25400"/>
          <a:effectLst/>
        </p:spPr>
        <p:style>
          <a:lnRef idx="3">
            <a:schemeClr val="accent1"/>
          </a:lnRef>
          <a:fillRef idx="0">
            <a:schemeClr val="accent1"/>
          </a:fillRef>
          <a:effectRef idx="2">
            <a:schemeClr val="accent1"/>
          </a:effectRef>
          <a:fontRef idx="minor">
            <a:schemeClr val="tx1"/>
          </a:fontRef>
        </p:style>
      </p:cxnSp>
      <p:sp>
        <p:nvSpPr>
          <p:cNvPr id="38" name="Content Placeholder 28">
            <a:extLst>
              <a:ext uri="{FF2B5EF4-FFF2-40B4-BE49-F238E27FC236}">
                <a16:creationId xmlns:a16="http://schemas.microsoft.com/office/drawing/2014/main" id="{1A270CB4-B516-4478-9521-28B00442D4D7}"/>
              </a:ext>
            </a:extLst>
          </p:cNvPr>
          <p:cNvSpPr txBox="1">
            <a:spLocks/>
          </p:cNvSpPr>
          <p:nvPr/>
        </p:nvSpPr>
        <p:spPr>
          <a:xfrm>
            <a:off x="3378199" y="3232593"/>
            <a:ext cx="4351903" cy="1182408"/>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2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Greenhouse gases that others emit due to your energy use (C6.2 &amp; C6.3)</a:t>
            </a:r>
          </a:p>
        </p:txBody>
      </p:sp>
      <p:sp>
        <p:nvSpPr>
          <p:cNvPr id="39" name="Content Placeholder 28">
            <a:extLst>
              <a:ext uri="{FF2B5EF4-FFF2-40B4-BE49-F238E27FC236}">
                <a16:creationId xmlns:a16="http://schemas.microsoft.com/office/drawing/2014/main" id="{F7E067F4-EBC3-462F-A2BE-E8C93B2F0C65}"/>
              </a:ext>
            </a:extLst>
          </p:cNvPr>
          <p:cNvSpPr txBox="1">
            <a:spLocks/>
          </p:cNvSpPr>
          <p:nvPr/>
        </p:nvSpPr>
        <p:spPr>
          <a:xfrm>
            <a:off x="3378199" y="4977016"/>
            <a:ext cx="4351903" cy="727206"/>
          </a:xfrm>
          <a:prstGeom prst="rect">
            <a:avLst/>
          </a:prstGeom>
        </p:spPr>
        <p:txBody>
          <a:bodyPr lIns="0" tIns="0" rIns="0" bIns="0" anchor="ctr"/>
          <a:lstStyle>
            <a:lvl1pPr marL="285750" marR="0" indent="-285750" algn="l" defTabSz="914400" rtl="0" eaLnBrk="1" fontAlgn="auto" latinLnBrk="0" hangingPunct="1">
              <a:lnSpc>
                <a:spcPct val="200000"/>
              </a:lnSpc>
              <a:spcBef>
                <a:spcPts val="1000"/>
              </a:spcBef>
              <a:spcAft>
                <a:spcPts val="0"/>
              </a:spcAft>
              <a:buClr>
                <a:schemeClr val="accent2"/>
              </a:buClr>
              <a:buSzPct val="100000"/>
              <a:buFont typeface="Wingdings 3" panose="05040102010807070707" pitchFamily="18" charset="2"/>
              <a:buChar char=""/>
              <a:tabLst/>
              <a:defRPr sz="2200" b="0" kern="1200" baseline="0">
                <a:solidFill>
                  <a:schemeClr val="tx1"/>
                </a:solidFill>
                <a:latin typeface="+mj-lt"/>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D11242"/>
              </a:buClr>
              <a:buSzPct val="100000"/>
              <a:buFont typeface="Wingdings 3" panose="05040102010807070707" pitchFamily="18" charset="2"/>
              <a:buNone/>
              <a:tabLst/>
              <a:defRPr/>
            </a:pPr>
            <a:r>
              <a:rPr kumimoji="0" lang="en-US" sz="2000" b="1" i="0" u="none" strike="noStrike" kern="1200" cap="none" spc="0" normalizeH="0" baseline="0" noProof="0">
                <a:ln>
                  <a:noFill/>
                </a:ln>
                <a:solidFill>
                  <a:srgbClr val="B42E34"/>
                </a:solidFill>
                <a:effectLst/>
                <a:uLnTx/>
                <a:uFillTx/>
                <a:latin typeface="Arial"/>
                <a:ea typeface="Open Sans" panose="020B0606030504020204" pitchFamily="34" charset="0"/>
                <a:cs typeface="Open Sans" panose="020B0606030504020204" pitchFamily="34" charset="0"/>
              </a:rPr>
              <a:t>Scope 3 </a:t>
            </a:r>
            <a:r>
              <a:rPr kumimoji="0" lang="en-US" sz="2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rPr>
              <a:t>– Everything else (C6.5)</a:t>
            </a:r>
          </a:p>
        </p:txBody>
      </p:sp>
      <p:sp>
        <p:nvSpPr>
          <p:cNvPr id="43" name="Title 7">
            <a:extLst>
              <a:ext uri="{FF2B5EF4-FFF2-40B4-BE49-F238E27FC236}">
                <a16:creationId xmlns:a16="http://schemas.microsoft.com/office/drawing/2014/main" id="{0D88E0A4-22AE-42B3-A71E-2DB761D5741C}"/>
              </a:ext>
            </a:extLst>
          </p:cNvPr>
          <p:cNvSpPr>
            <a:spLocks noGrp="1"/>
          </p:cNvSpPr>
          <p:nvPr>
            <p:ph type="title"/>
          </p:nvPr>
        </p:nvSpPr>
        <p:spPr>
          <a:xfrm>
            <a:off x="536575" y="769363"/>
            <a:ext cx="9334500" cy="444500"/>
          </a:xfrm>
        </p:spPr>
        <p:txBody>
          <a:bodyPr/>
          <a:lstStyle/>
          <a:p>
            <a:r>
              <a:rPr lang="en-GB"/>
              <a:t>Target Questions: </a:t>
            </a:r>
            <a:br>
              <a:rPr lang="en-GB"/>
            </a:br>
            <a:r>
              <a:rPr lang="en-GB" sz="2400" b="0"/>
              <a:t>Greenhouse Gas Emissions Data &amp; Energy Usage</a:t>
            </a:r>
            <a:endParaRPr lang="en-US" b="0"/>
          </a:p>
        </p:txBody>
      </p:sp>
      <p:sp>
        <p:nvSpPr>
          <p:cNvPr id="2" name="Footer Placeholder 1">
            <a:extLst>
              <a:ext uri="{FF2B5EF4-FFF2-40B4-BE49-F238E27FC236}">
                <a16:creationId xmlns:a16="http://schemas.microsoft.com/office/drawing/2014/main" id="{D0D1F806-E1A2-44D9-A8EB-E834B5E4BEEF}"/>
              </a:ext>
            </a:extLst>
          </p:cNvPr>
          <p:cNvSpPr>
            <a:spLocks noGrp="1"/>
          </p:cNvSpPr>
          <p:nvPr>
            <p:ph type="ftr" sz="quarter" idx="16"/>
          </p:nvPr>
        </p:nvSpPr>
        <p:spPr>
          <a:xfrm>
            <a:off x="7574320" y="6365361"/>
            <a:ext cx="3860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52334"/>
                </a:solidFill>
                <a:effectLst/>
                <a:uLnTx/>
                <a:uFillTx/>
                <a:latin typeface="Arial"/>
                <a:ea typeface="+mn-ea"/>
                <a:cs typeface="+mn-cs"/>
              </a:rPr>
              <a:t>#CDPSupplyChain | @CDP</a:t>
            </a:r>
          </a:p>
        </p:txBody>
      </p:sp>
      <p:sp>
        <p:nvSpPr>
          <p:cNvPr id="34" name="Oval 33">
            <a:extLst>
              <a:ext uri="{FF2B5EF4-FFF2-40B4-BE49-F238E27FC236}">
                <a16:creationId xmlns:a16="http://schemas.microsoft.com/office/drawing/2014/main" id="{C300A5E6-82E8-45BC-A45F-F2E1B06DB461}"/>
              </a:ext>
            </a:extLst>
          </p:cNvPr>
          <p:cNvSpPr/>
          <p:nvPr/>
        </p:nvSpPr>
        <p:spPr>
          <a:xfrm flipV="1">
            <a:off x="3151425" y="4894875"/>
            <a:ext cx="4422896" cy="1125692"/>
          </a:xfrm>
          <a:prstGeom prst="ellipse">
            <a:avLst/>
          </a:prstGeom>
          <a:noFill/>
          <a:ln>
            <a:solidFill>
              <a:srgbClr val="AA34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D3B3B6-945B-C978-8D29-04FAAFFD129D}"/>
              </a:ext>
            </a:extLst>
          </p:cNvPr>
          <p:cNvSpPr txBox="1"/>
          <p:nvPr/>
        </p:nvSpPr>
        <p:spPr>
          <a:xfrm>
            <a:off x="2612962" y="6353124"/>
            <a:ext cx="6136546" cy="461665"/>
          </a:xfrm>
          <a:prstGeom prst="rect">
            <a:avLst/>
          </a:prstGeom>
          <a:noFill/>
        </p:spPr>
        <p:txBody>
          <a:bodyPr wrap="square">
            <a:spAutoFit/>
          </a:bodyPr>
          <a:lstStyle/>
          <a:p>
            <a:r>
              <a:rPr lang="en-US" sz="1200" b="1" i="0" u="none" strike="noStrike">
                <a:solidFill>
                  <a:srgbClr val="000000"/>
                </a:solidFill>
                <a:effectLst/>
                <a:latin typeface="Arial" panose="020B0604020202020204" pitchFamily="34" charset="0"/>
              </a:rPr>
              <a:t>*We ask if you already have calculated emissions for 2021 you report them in addition to your 2022 emissions in CDP questions C6.1, 6.3 and 6.5</a:t>
            </a:r>
            <a:r>
              <a:rPr lang="en-US" sz="1200" b="0" i="0">
                <a:solidFill>
                  <a:srgbClr val="000000"/>
                </a:solidFill>
                <a:effectLst/>
                <a:latin typeface="Arial" panose="020B0604020202020204" pitchFamily="34" charset="0"/>
              </a:rPr>
              <a:t>​</a:t>
            </a:r>
            <a:endParaRPr lang="en-US" sz="1200"/>
          </a:p>
        </p:txBody>
      </p:sp>
    </p:spTree>
    <p:extLst>
      <p:ext uri="{BB962C8B-B14F-4D97-AF65-F5344CB8AC3E}">
        <p14:creationId xmlns:p14="http://schemas.microsoft.com/office/powerpoint/2010/main" val="4071470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BF41-D8F4-4636-8E4C-B2999AD0AC77}"/>
              </a:ext>
            </a:extLst>
          </p:cNvPr>
          <p:cNvSpPr>
            <a:spLocks noGrp="1"/>
          </p:cNvSpPr>
          <p:nvPr>
            <p:ph type="title"/>
          </p:nvPr>
        </p:nvSpPr>
        <p:spPr/>
        <p:txBody>
          <a:bodyPr/>
          <a:lstStyle/>
          <a:p>
            <a:r>
              <a:rPr lang="en-GB"/>
              <a:t>Scope 3 Emissions Categories</a:t>
            </a:r>
            <a:endParaRPr lang="en-US"/>
          </a:p>
        </p:txBody>
      </p:sp>
      <p:graphicFrame>
        <p:nvGraphicFramePr>
          <p:cNvPr id="3" name="Diagram 2">
            <a:extLst>
              <a:ext uri="{FF2B5EF4-FFF2-40B4-BE49-F238E27FC236}">
                <a16:creationId xmlns:a16="http://schemas.microsoft.com/office/drawing/2014/main" id="{724B79EF-0D1A-4076-93A9-8A07802E3801}"/>
              </a:ext>
            </a:extLst>
          </p:cNvPr>
          <p:cNvGraphicFramePr/>
          <p:nvPr/>
        </p:nvGraphicFramePr>
        <p:xfrm>
          <a:off x="1470025" y="950975"/>
          <a:ext cx="8539607" cy="5425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A14FDCA0-DE7D-3B8B-8A6F-39BEF8C985CC}"/>
              </a:ext>
            </a:extLst>
          </p:cNvPr>
          <p:cNvSpPr/>
          <p:nvPr/>
        </p:nvSpPr>
        <p:spPr>
          <a:xfrm>
            <a:off x="1384917" y="2423604"/>
            <a:ext cx="2866572" cy="1837678"/>
          </a:xfrm>
          <a:prstGeom prst="rect">
            <a:avLst/>
          </a:prstGeom>
          <a:noFill/>
          <a:ln w="381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317254-C89F-16BE-D451-8C8883D7C605}"/>
              </a:ext>
            </a:extLst>
          </p:cNvPr>
          <p:cNvSpPr txBox="1"/>
          <p:nvPr/>
        </p:nvSpPr>
        <p:spPr>
          <a:xfrm>
            <a:off x="6023914" y="3059668"/>
            <a:ext cx="2956264" cy="369332"/>
          </a:xfrm>
          <a:prstGeom prst="rect">
            <a:avLst/>
          </a:prstGeom>
          <a:noFill/>
        </p:spPr>
        <p:txBody>
          <a:bodyPr wrap="square" lIns="91440" tIns="45720" rIns="91440" bIns="45720" rtlCol="0">
            <a:spAutoFit/>
          </a:bodyPr>
          <a:lstStyle/>
          <a:p>
            <a:pPr algn="l"/>
            <a:r>
              <a:rPr lang="en-US" b="1"/>
              <a:t>Corning’s Priority </a:t>
            </a:r>
          </a:p>
        </p:txBody>
      </p:sp>
      <p:sp>
        <p:nvSpPr>
          <p:cNvPr id="7" name="TextBox 6">
            <a:extLst>
              <a:ext uri="{FF2B5EF4-FFF2-40B4-BE49-F238E27FC236}">
                <a16:creationId xmlns:a16="http://schemas.microsoft.com/office/drawing/2014/main" id="{160FB5B7-4D8B-C73C-C444-1A1C640089AC}"/>
              </a:ext>
            </a:extLst>
          </p:cNvPr>
          <p:cNvSpPr txBox="1"/>
          <p:nvPr/>
        </p:nvSpPr>
        <p:spPr>
          <a:xfrm>
            <a:off x="6028411" y="5260694"/>
            <a:ext cx="3981221" cy="1200329"/>
          </a:xfrm>
          <a:prstGeom prst="rect">
            <a:avLst/>
          </a:prstGeom>
          <a:noFill/>
        </p:spPr>
        <p:txBody>
          <a:bodyPr wrap="square" lIns="91440" tIns="45720" rIns="91440" bIns="45720" rtlCol="0">
            <a:spAutoFit/>
          </a:bodyPr>
          <a:lstStyle/>
          <a:p>
            <a:pPr algn="l"/>
            <a:r>
              <a:rPr lang="en-US" b="1"/>
              <a:t>If relevant, calculation required for science-based target approval by SBTi (can be calculated using screening level methods)</a:t>
            </a:r>
          </a:p>
        </p:txBody>
      </p:sp>
      <p:sp>
        <p:nvSpPr>
          <p:cNvPr id="8" name="Arrow: Right 7">
            <a:extLst>
              <a:ext uri="{FF2B5EF4-FFF2-40B4-BE49-F238E27FC236}">
                <a16:creationId xmlns:a16="http://schemas.microsoft.com/office/drawing/2014/main" id="{D5D98857-4038-E20E-B881-3BE22E745C42}"/>
              </a:ext>
            </a:extLst>
          </p:cNvPr>
          <p:cNvSpPr/>
          <p:nvPr/>
        </p:nvSpPr>
        <p:spPr>
          <a:xfrm>
            <a:off x="4910120" y="3080551"/>
            <a:ext cx="665825" cy="34844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86C4702-16C1-FB84-E9AA-6FE64C3B8A5C}"/>
              </a:ext>
            </a:extLst>
          </p:cNvPr>
          <p:cNvSpPr/>
          <p:nvPr/>
        </p:nvSpPr>
        <p:spPr>
          <a:xfrm>
            <a:off x="4910119" y="5385407"/>
            <a:ext cx="665825" cy="34844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s, clipart, font, white&#10;&#10;Description automatically generated">
            <a:extLst>
              <a:ext uri="{FF2B5EF4-FFF2-40B4-BE49-F238E27FC236}">
                <a16:creationId xmlns:a16="http://schemas.microsoft.com/office/drawing/2014/main" id="{EA2F9CFD-69A6-072B-79C5-1BAC7F8FB8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8910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05AA-0D81-4BB4-9394-81CF3D91A7D3}"/>
              </a:ext>
            </a:extLst>
          </p:cNvPr>
          <p:cNvSpPr>
            <a:spLocks noGrp="1"/>
          </p:cNvSpPr>
          <p:nvPr>
            <p:ph type="title"/>
          </p:nvPr>
        </p:nvSpPr>
        <p:spPr/>
        <p:txBody>
          <a:bodyPr/>
          <a:lstStyle/>
          <a:p>
            <a:r>
              <a:rPr lang="en-US"/>
              <a:t>Scope 3 Emissions</a:t>
            </a:r>
          </a:p>
        </p:txBody>
      </p:sp>
      <p:sp>
        <p:nvSpPr>
          <p:cNvPr id="5" name="Text Placeholder 4">
            <a:extLst>
              <a:ext uri="{FF2B5EF4-FFF2-40B4-BE49-F238E27FC236}">
                <a16:creationId xmlns:a16="http://schemas.microsoft.com/office/drawing/2014/main" id="{218F1098-FDCC-49B1-833C-F4600DAE7527}"/>
              </a:ext>
            </a:extLst>
          </p:cNvPr>
          <p:cNvSpPr>
            <a:spLocks noGrp="1"/>
          </p:cNvSpPr>
          <p:nvPr>
            <p:ph type="body" sz="quarter" idx="11"/>
          </p:nvPr>
        </p:nvSpPr>
        <p:spPr>
          <a:xfrm>
            <a:off x="1470025" y="1536192"/>
            <a:ext cx="9871075" cy="3289808"/>
          </a:xfrm>
        </p:spPr>
        <p:txBody>
          <a:bodyPr/>
          <a:lstStyle/>
          <a:p>
            <a:pPr marL="0" indent="0" algn="l">
              <a:buNone/>
            </a:pPr>
            <a:r>
              <a:rPr lang="en-US"/>
              <a:t>There are various ways to calculate Scope 3 emissions depending on the category.</a:t>
            </a:r>
          </a:p>
          <a:p>
            <a:pPr marL="514350" indent="-285750"/>
            <a:r>
              <a:rPr lang="en-US"/>
              <a:t>When starting out, it is recommended to use the spend based method where you can apply emission factors based on a dollar value</a:t>
            </a:r>
          </a:p>
          <a:p>
            <a:pPr marL="514350" indent="-285750"/>
            <a:r>
              <a:rPr lang="en-US"/>
              <a:t>As you begin to build out your sustainability capabilities, you can begin to incorporate more specific methods. For example, using product data to calculate the carbon intensity of units sold or using distance travelled for logistics suppliers.</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endParaRPr lang="en-US"/>
          </a:p>
        </p:txBody>
      </p:sp>
      <p:graphicFrame>
        <p:nvGraphicFramePr>
          <p:cNvPr id="4" name="Diagram 3">
            <a:extLst>
              <a:ext uri="{FF2B5EF4-FFF2-40B4-BE49-F238E27FC236}">
                <a16:creationId xmlns:a16="http://schemas.microsoft.com/office/drawing/2014/main" id="{5863F15D-7353-4E52-8A66-007A4C54F0FC}"/>
              </a:ext>
            </a:extLst>
          </p:cNvPr>
          <p:cNvGraphicFramePr/>
          <p:nvPr/>
        </p:nvGraphicFramePr>
        <p:xfrm>
          <a:off x="1470025" y="3811247"/>
          <a:ext cx="10136759" cy="2458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graphics, clipart, font, white&#10;&#10;Description automatically generated">
            <a:extLst>
              <a:ext uri="{FF2B5EF4-FFF2-40B4-BE49-F238E27FC236}">
                <a16:creationId xmlns:a16="http://schemas.microsoft.com/office/drawing/2014/main" id="{C590B02A-EF7D-2DF4-AB1D-ABDE3B1FEC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674872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EB61-ADE6-09DE-3792-D101B19FAE7D}"/>
              </a:ext>
            </a:extLst>
          </p:cNvPr>
          <p:cNvSpPr>
            <a:spLocks noGrp="1"/>
          </p:cNvSpPr>
          <p:nvPr>
            <p:ph type="title"/>
          </p:nvPr>
        </p:nvSpPr>
        <p:spPr>
          <a:xfrm>
            <a:off x="1470581" y="239685"/>
            <a:ext cx="9869864" cy="957291"/>
          </a:xfrm>
        </p:spPr>
        <p:txBody>
          <a:bodyPr/>
          <a:lstStyle/>
          <a:p>
            <a:r>
              <a:rPr lang="en-US"/>
              <a:t>Data expectations and boundaries</a:t>
            </a:r>
            <a:br>
              <a:rPr lang="en-US"/>
            </a:br>
            <a:endParaRPr lang="en-US"/>
          </a:p>
        </p:txBody>
      </p:sp>
      <p:sp>
        <p:nvSpPr>
          <p:cNvPr id="5" name="Content Placeholder 3">
            <a:extLst>
              <a:ext uri="{FF2B5EF4-FFF2-40B4-BE49-F238E27FC236}">
                <a16:creationId xmlns:a16="http://schemas.microsoft.com/office/drawing/2014/main" id="{B9BB67E8-507E-8D0E-6000-9045A87AA693}"/>
              </a:ext>
            </a:extLst>
          </p:cNvPr>
          <p:cNvSpPr txBox="1">
            <a:spLocks/>
          </p:cNvSpPr>
          <p:nvPr/>
        </p:nvSpPr>
        <p:spPr>
          <a:xfrm>
            <a:off x="1661366" y="1521904"/>
            <a:ext cx="9251950" cy="4356100"/>
          </a:xfrm>
          <a:prstGeom prst="rect">
            <a:avLst/>
          </a:prstGeom>
        </p:spPr>
        <p:txBody>
          <a:bodyPr>
            <a:normAutofit fontScale="77500" lnSpcReduction="20000"/>
          </a:bodyPr>
          <a:lstStyle>
            <a:lvl1pPr marL="228600" indent="-228600" algn="l" defTabSz="914400" rtl="0" eaLnBrk="1" latinLnBrk="0" hangingPunct="1">
              <a:spcBef>
                <a:spcPts val="600"/>
              </a:spcBef>
              <a:buClr>
                <a:schemeClr val="accent1"/>
              </a:buClr>
              <a:buFont typeface="Arial" pitchFamily="34" charset="0"/>
              <a:buChar char="•"/>
              <a:defRPr lang="en-US" sz="2000" kern="1200" dirty="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lang="en-US" sz="1800" kern="1200" dirty="0">
                <a:solidFill>
                  <a:schemeClr val="tx1"/>
                </a:solidFill>
                <a:latin typeface="+mn-lt"/>
                <a:ea typeface="+mn-ea"/>
                <a:cs typeface="+mn-cs"/>
              </a:defRPr>
            </a:lvl2pPr>
            <a:lvl3pPr marL="685800" indent="-228600" algn="l" defTabSz="914400" rtl="0" eaLnBrk="1" latinLnBrk="0" hangingPunct="1">
              <a:spcBef>
                <a:spcPts val="600"/>
              </a:spcBef>
              <a:buClr>
                <a:schemeClr val="accent1"/>
              </a:buClr>
              <a:buFont typeface="Arial" pitchFamily="34" charset="0"/>
              <a:buChar char="•"/>
              <a:defRPr lang="en-US" sz="1600" kern="1200" dirty="0">
                <a:solidFill>
                  <a:schemeClr val="tx1"/>
                </a:solidFill>
                <a:latin typeface="+mn-lt"/>
                <a:ea typeface="+mn-ea"/>
                <a:cs typeface="+mn-cs"/>
              </a:defRPr>
            </a:lvl3pPr>
            <a:lvl4pPr marL="914400" indent="-228600" algn="l" defTabSz="914400" rtl="0" eaLnBrk="1" latinLnBrk="0" hangingPunct="1">
              <a:spcBef>
                <a:spcPts val="600"/>
              </a:spcBef>
              <a:buClr>
                <a:schemeClr val="accent1"/>
              </a:buClr>
              <a:buFont typeface="Arial" pitchFamily="34" charset="0"/>
              <a:buChar char="–"/>
              <a:defRPr lang="en-US" sz="1600" kern="1200" dirty="0" smtClean="0">
                <a:solidFill>
                  <a:schemeClr val="tx1"/>
                </a:solidFill>
                <a:latin typeface="+mn-lt"/>
                <a:ea typeface="+mn-ea"/>
                <a:cs typeface="+mn-cs"/>
              </a:defRPr>
            </a:lvl4pPr>
            <a:lvl5pPr marL="1143000" indent="-228600" algn="l" defTabSz="914400" rtl="0" eaLnBrk="1" latinLnBrk="0" hangingPunct="1">
              <a:spcBef>
                <a:spcPts val="600"/>
              </a:spcBef>
              <a:buClr>
                <a:srgbClr val="005293"/>
              </a:buClr>
              <a:buFont typeface="Arial" pitchFamily="34" charset="0"/>
              <a:buChar char="•"/>
              <a:defRPr lang="en-US" sz="1600" kern="1200" dirty="0" smtClean="0">
                <a:solidFill>
                  <a:schemeClr val="tx1"/>
                </a:solidFill>
                <a:latin typeface="+mn-lt"/>
                <a:ea typeface="+mn-ea"/>
                <a:cs typeface="+mn-cs"/>
              </a:defRPr>
            </a:lvl5pPr>
            <a:lvl6pPr marL="13716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6pPr>
            <a:lvl7pPr marL="1600200" indent="-228600" algn="l" defTabSz="914400" rtl="0" eaLnBrk="1" latinLnBrk="0" hangingPunct="1">
              <a:spcBef>
                <a:spcPts val="600"/>
              </a:spcBef>
              <a:buClr>
                <a:srgbClr val="00599F"/>
              </a:buClr>
              <a:buFont typeface="Arial" pitchFamily="34" charset="0"/>
              <a:buChar char="•"/>
              <a:defRPr lang="en-US" sz="1600" kern="1200" dirty="0" smtClean="0">
                <a:solidFill>
                  <a:schemeClr val="tx1"/>
                </a:solidFill>
                <a:latin typeface="+mn-lt"/>
                <a:ea typeface="+mn-ea"/>
                <a:cs typeface="+mn-cs"/>
              </a:defRPr>
            </a:lvl7pPr>
            <a:lvl8pPr marL="1828800" indent="-228600" algn="l" defTabSz="914400" rtl="0" eaLnBrk="1" latinLnBrk="0" hangingPunct="1">
              <a:spcBef>
                <a:spcPts val="600"/>
              </a:spcBef>
              <a:buClr>
                <a:srgbClr val="00599F"/>
              </a:buClr>
              <a:buFont typeface="Arial" panose="020B0604020202020204" pitchFamily="34" charset="0"/>
              <a:buChar char="–"/>
              <a:defRPr lang="en-US" sz="1600" kern="1200" dirty="0" smtClean="0">
                <a:solidFill>
                  <a:schemeClr val="tx1"/>
                </a:solidFill>
                <a:latin typeface="+mn-lt"/>
                <a:ea typeface="+mn-ea"/>
                <a:cs typeface="+mn-cs"/>
              </a:defRPr>
            </a:lvl8pPr>
            <a:lvl9pPr marL="2114550" indent="-228600" algn="l" defTabSz="914400" rtl="0" eaLnBrk="1" latinLnBrk="0" hangingPunct="1">
              <a:spcBef>
                <a:spcPts val="600"/>
              </a:spcBef>
              <a:buClr>
                <a:srgbClr val="00599F"/>
              </a:buClr>
              <a:buFont typeface="Arial" panose="020B0604020202020204" pitchFamily="34" charset="0"/>
              <a:buChar char="•"/>
              <a:defRPr lang="en-US" sz="1600" kern="1200" dirty="0">
                <a:solidFill>
                  <a:schemeClr val="tx1"/>
                </a:solidFill>
                <a:latin typeface="+mn-lt"/>
                <a:ea typeface="+mn-ea"/>
                <a:cs typeface="+mn-cs"/>
              </a:defRPr>
            </a:lvl9pPr>
          </a:lstStyle>
          <a:p>
            <a:pPr marL="304792" indent="-304792">
              <a:spcBef>
                <a:spcPts val="1600"/>
              </a:spcBef>
            </a:pPr>
            <a:r>
              <a:rPr lang="en-US" sz="2400" b="1"/>
              <a:t>Available</a:t>
            </a:r>
            <a:r>
              <a:rPr lang="en-US" sz="2400"/>
              <a:t>: seeking data from existing systems and reports</a:t>
            </a:r>
          </a:p>
          <a:p>
            <a:pPr marL="304792" indent="-304792">
              <a:spcBef>
                <a:spcPts val="1600"/>
              </a:spcBef>
            </a:pPr>
            <a:r>
              <a:rPr lang="en-US" sz="2400" b="1"/>
              <a:t>Annual</a:t>
            </a:r>
            <a:r>
              <a:rPr lang="en-US" sz="2400"/>
              <a:t>: aligned with current reporting year</a:t>
            </a:r>
          </a:p>
          <a:p>
            <a:pPr marL="304792" indent="-304792">
              <a:spcBef>
                <a:spcPts val="1600"/>
              </a:spcBef>
            </a:pPr>
            <a:r>
              <a:rPr lang="en-US" sz="2400" b="1"/>
              <a:t>Global and Comprehensive</a:t>
            </a:r>
            <a:r>
              <a:rPr lang="en-US" sz="2400"/>
              <a:t>: Domestic and international, direct and indirect spend, goods and services</a:t>
            </a:r>
          </a:p>
          <a:p>
            <a:pPr marL="304792" indent="-304792">
              <a:spcBef>
                <a:spcPts val="1600"/>
              </a:spcBef>
            </a:pPr>
            <a:r>
              <a:rPr lang="en-US" sz="2400" b="1"/>
              <a:t>Uniform</a:t>
            </a:r>
            <a:r>
              <a:rPr lang="en-US" sz="2400"/>
              <a:t>: global data converted to same unit of measure (i.e., US Dollars)</a:t>
            </a:r>
            <a:endParaRPr lang="en-US" sz="2400" b="1"/>
          </a:p>
          <a:p>
            <a:pPr marL="304792" indent="-304792">
              <a:spcBef>
                <a:spcPts val="1600"/>
              </a:spcBef>
            </a:pPr>
            <a:r>
              <a:rPr lang="en-US" sz="2400" b="1"/>
              <a:t>Detailed</a:t>
            </a:r>
            <a:r>
              <a:rPr lang="en-US" sz="2400"/>
              <a:t>: enough detail on spend type and suppliers to sort into categories such as type of goods, materials, services or industries (i.e., rubber, office supplies, waste hauling, shipping, legal fees)</a:t>
            </a:r>
          </a:p>
          <a:p>
            <a:pPr marL="304792" indent="-304792">
              <a:spcBef>
                <a:spcPts val="1600"/>
              </a:spcBef>
            </a:pPr>
            <a:r>
              <a:rPr lang="en-US" sz="2400" b="1"/>
              <a:t>Actual</a:t>
            </a:r>
            <a:r>
              <a:rPr lang="en-US" sz="2400"/>
              <a:t>: spend or activity data within the calendar year excluding depreciation, discounting, amortization, internal transfers or activities (which might result in double-counting), taxes, payroll, etc.</a:t>
            </a:r>
          </a:p>
          <a:p>
            <a:pPr marL="304792" indent="-304792">
              <a:spcBef>
                <a:spcPts val="1600"/>
              </a:spcBef>
            </a:pPr>
            <a:r>
              <a:rPr lang="en-US" sz="2400" b="1"/>
              <a:t>Repeatable</a:t>
            </a:r>
            <a:r>
              <a:rPr lang="en-US" sz="2400"/>
              <a:t>: Create streamlined data management process for consistent annual reporting</a:t>
            </a:r>
          </a:p>
        </p:txBody>
      </p:sp>
      <p:sp>
        <p:nvSpPr>
          <p:cNvPr id="6" name="Title 4">
            <a:extLst>
              <a:ext uri="{FF2B5EF4-FFF2-40B4-BE49-F238E27FC236}">
                <a16:creationId xmlns:a16="http://schemas.microsoft.com/office/drawing/2014/main" id="{9C795E1F-CAB5-0873-7F66-60C8864E3C37}"/>
              </a:ext>
            </a:extLst>
          </p:cNvPr>
          <p:cNvSpPr txBox="1">
            <a:spLocks/>
          </p:cNvSpPr>
          <p:nvPr/>
        </p:nvSpPr>
        <p:spPr>
          <a:xfrm>
            <a:off x="2208214" y="620713"/>
            <a:ext cx="9251949" cy="1152526"/>
          </a:xfrm>
          <a:prstGeom prst="rect">
            <a:avLst/>
          </a:prstGeom>
        </p:spPr>
        <p:txBody>
          <a:bodyPr vert="horz" lIns="0" tIns="45720" rIns="91440" bIns="45720" rtlCol="0" anchor="b" anchorCtr="0">
            <a:noAutofit/>
          </a:bodyPr>
          <a:lstStyle>
            <a:lvl1pPr algn="l" defTabSz="914400" rtl="0" eaLnBrk="1" latinLnBrk="0" hangingPunct="1">
              <a:spcBef>
                <a:spcPct val="0"/>
              </a:spcBef>
              <a:buNone/>
              <a:defRPr lang="en-US" sz="2200" b="1" kern="1200" dirty="0">
                <a:solidFill>
                  <a:schemeClr val="tx1"/>
                </a:solidFill>
                <a:latin typeface="+mj-lt"/>
                <a:ea typeface="+mj-ea"/>
                <a:cs typeface="+mj-cs"/>
              </a:defRPr>
            </a:lvl1pPr>
          </a:lstStyle>
          <a:p>
            <a:endParaRPr lang="en-US"/>
          </a:p>
        </p:txBody>
      </p:sp>
      <p:pic>
        <p:nvPicPr>
          <p:cNvPr id="3" name="Picture 2" descr="A picture containing graphics, clipart, font, white&#10;&#10;Description automatically generated">
            <a:extLst>
              <a:ext uri="{FF2B5EF4-FFF2-40B4-BE49-F238E27FC236}">
                <a16:creationId xmlns:a16="http://schemas.microsoft.com/office/drawing/2014/main" id="{8A582409-7380-7688-CFA8-48170A39E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272733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00ECF1-B92E-6800-D7E1-5375D1FE3C54}"/>
              </a:ext>
            </a:extLst>
          </p:cNvPr>
          <p:cNvSpPr>
            <a:spLocks noGrp="1"/>
          </p:cNvSpPr>
          <p:nvPr>
            <p:ph type="sldNum" sz="quarter" idx="12"/>
          </p:nvPr>
        </p:nvSpPr>
        <p:spPr/>
        <p:txBody>
          <a:bodyPr/>
          <a:lstStyle/>
          <a:p>
            <a:fld id="{9FBBB179-F8D5-C345-885D-36A3B3A51673}" type="slidenum">
              <a:rPr lang="en-US" smtClean="0"/>
              <a:t>3</a:t>
            </a:fld>
            <a:endParaRPr lang="en-US"/>
          </a:p>
        </p:txBody>
      </p:sp>
      <p:pic>
        <p:nvPicPr>
          <p:cNvPr id="10" name="Picture 9" descr="A person with long hair smiling&#10;&#10;Description automatically generated with low confidence">
            <a:extLst>
              <a:ext uri="{FF2B5EF4-FFF2-40B4-BE49-F238E27FC236}">
                <a16:creationId xmlns:a16="http://schemas.microsoft.com/office/drawing/2014/main" id="{F6E7DEDB-E2D0-9365-F510-B0A90DA00828}"/>
              </a:ext>
            </a:extLst>
          </p:cNvPr>
          <p:cNvPicPr>
            <a:picLocks noChangeAspect="1"/>
          </p:cNvPicPr>
          <p:nvPr/>
        </p:nvPicPr>
        <p:blipFill>
          <a:blip r:embed="rId2"/>
          <a:stretch>
            <a:fillRect/>
          </a:stretch>
        </p:blipFill>
        <p:spPr>
          <a:xfrm>
            <a:off x="2536194" y="1567332"/>
            <a:ext cx="2543170" cy="3196014"/>
          </a:xfrm>
          <a:prstGeom prst="rect">
            <a:avLst/>
          </a:prstGeom>
        </p:spPr>
      </p:pic>
      <p:sp>
        <p:nvSpPr>
          <p:cNvPr id="11" name="TextBox 10">
            <a:extLst>
              <a:ext uri="{FF2B5EF4-FFF2-40B4-BE49-F238E27FC236}">
                <a16:creationId xmlns:a16="http://schemas.microsoft.com/office/drawing/2014/main" id="{3555CA8E-9038-E7EA-E356-00D528E69EF2}"/>
              </a:ext>
            </a:extLst>
          </p:cNvPr>
          <p:cNvSpPr txBox="1"/>
          <p:nvPr/>
        </p:nvSpPr>
        <p:spPr>
          <a:xfrm>
            <a:off x="2241896" y="5081048"/>
            <a:ext cx="2837468"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Susan McNichols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Project Consultant WSP,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Sustainability Energy and Climate Change</a:t>
            </a:r>
          </a:p>
        </p:txBody>
      </p:sp>
      <p:sp>
        <p:nvSpPr>
          <p:cNvPr id="15" name="TextBox 14">
            <a:extLst>
              <a:ext uri="{FF2B5EF4-FFF2-40B4-BE49-F238E27FC236}">
                <a16:creationId xmlns:a16="http://schemas.microsoft.com/office/drawing/2014/main" id="{364CEC50-FEC4-104A-743A-DD08E0B31270}"/>
              </a:ext>
            </a:extLst>
          </p:cNvPr>
          <p:cNvSpPr txBox="1"/>
          <p:nvPr/>
        </p:nvSpPr>
        <p:spPr>
          <a:xfrm>
            <a:off x="7511767" y="4986737"/>
            <a:ext cx="2994244" cy="1200329"/>
          </a:xfrm>
          <a:prstGeom prst="rect">
            <a:avLst/>
          </a:prstGeom>
          <a:noFill/>
        </p:spPr>
        <p:txBody>
          <a:bodyPr wrap="squar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rPr>
              <a:t>Adeola Adeusi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Project Manager,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Global Supply Management Corning Inc.</a:t>
            </a:r>
          </a:p>
        </p:txBody>
      </p:sp>
      <p:sp>
        <p:nvSpPr>
          <p:cNvPr id="16" name="Title 1">
            <a:extLst>
              <a:ext uri="{FF2B5EF4-FFF2-40B4-BE49-F238E27FC236}">
                <a16:creationId xmlns:a16="http://schemas.microsoft.com/office/drawing/2014/main" id="{2E013AB7-DDC0-D24B-1F9C-4FE1A92E3A2E}"/>
              </a:ext>
            </a:extLst>
          </p:cNvPr>
          <p:cNvSpPr txBox="1">
            <a:spLocks/>
          </p:cNvSpPr>
          <p:nvPr/>
        </p:nvSpPr>
        <p:spPr>
          <a:xfrm>
            <a:off x="312341" y="592754"/>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t>Speakers </a:t>
            </a:r>
          </a:p>
        </p:txBody>
      </p:sp>
      <p:sp>
        <p:nvSpPr>
          <p:cNvPr id="17" name="Text Placeholder 2">
            <a:extLst>
              <a:ext uri="{FF2B5EF4-FFF2-40B4-BE49-F238E27FC236}">
                <a16:creationId xmlns:a16="http://schemas.microsoft.com/office/drawing/2014/main" id="{4C5439DD-3F8B-B25A-09A6-68AD74F56018}"/>
              </a:ext>
            </a:extLst>
          </p:cNvPr>
          <p:cNvSpPr txBox="1">
            <a:spLocks/>
          </p:cNvSpPr>
          <p:nvPr/>
        </p:nvSpPr>
        <p:spPr>
          <a:xfrm>
            <a:off x="312341" y="128731"/>
            <a:ext cx="9869864" cy="446736"/>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231775" indent="-228600" algn="l" defTabSz="914400" rtl="0" eaLnBrk="1" latinLnBrk="0" hangingPunct="1">
              <a:lnSpc>
                <a:spcPct val="100000"/>
              </a:lnSpc>
              <a:spcBef>
                <a:spcPts val="0"/>
              </a:spcBef>
              <a:spcAft>
                <a:spcPts val="800"/>
              </a:spcAft>
              <a:buClr>
                <a:schemeClr val="tx2"/>
              </a:buClr>
              <a:buFont typeface="Arial" panose="020B0604020202020204" pitchFamily="34" charset="0"/>
              <a:buChar char="•"/>
              <a:tabLst/>
              <a:defRPr sz="20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11430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6pPr>
            <a:lvl7pPr marL="1374775"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400" kern="1200">
                <a:solidFill>
                  <a:schemeClr val="tx1"/>
                </a:solidFill>
                <a:latin typeface="+mn-lt"/>
                <a:ea typeface="+mn-ea"/>
                <a:cs typeface="+mn-cs"/>
              </a:defRPr>
            </a:lvl7pPr>
            <a:lvl8pPr marL="16002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defRPr sz="1200" kern="1200">
                <a:solidFill>
                  <a:schemeClr val="tx1"/>
                </a:solidFill>
                <a:latin typeface="+mn-lt"/>
                <a:ea typeface="+mn-ea"/>
                <a:cs typeface="+mn-cs"/>
              </a:defRPr>
            </a:lvl8pPr>
            <a:lvl9pPr marL="1828800" indent="-228600" algn="l" defTabSz="914400" rtl="0" eaLnBrk="1" latinLnBrk="0" hangingPunct="1">
              <a:lnSpc>
                <a:spcPct val="100000"/>
              </a:lnSpc>
              <a:spcBef>
                <a:spcPts val="0"/>
              </a:spcBef>
              <a:spcAft>
                <a:spcPts val="400"/>
              </a:spcAft>
              <a:buClr>
                <a:schemeClr val="tx2"/>
              </a:buClr>
              <a:buFont typeface="Arial" panose="020B0604020202020204" pitchFamily="34" charset="0"/>
              <a:buChar char="•"/>
              <a:tabLst/>
              <a:defRPr sz="1200" i="0" kern="1200">
                <a:solidFill>
                  <a:schemeClr val="tx1"/>
                </a:solidFill>
                <a:latin typeface="+mn-lt"/>
                <a:ea typeface="+mn-ea"/>
                <a:cs typeface="+mn-cs"/>
              </a:defRPr>
            </a:lvl9pPr>
          </a:lstStyle>
          <a:p>
            <a:r>
              <a:rPr lang="en-US"/>
              <a:t>GHG 101: Scope 3</a:t>
            </a:r>
          </a:p>
        </p:txBody>
      </p:sp>
      <p:pic>
        <p:nvPicPr>
          <p:cNvPr id="4" name="Content Placeholder 3">
            <a:extLst>
              <a:ext uri="{FF2B5EF4-FFF2-40B4-BE49-F238E27FC236}">
                <a16:creationId xmlns:a16="http://schemas.microsoft.com/office/drawing/2014/main" id="{659B70B4-A6F5-6987-ECA0-9A741F6DC7EB}"/>
              </a:ext>
            </a:extLst>
          </p:cNvPr>
          <p:cNvPicPr>
            <a:picLocks noGrp="1" noChangeAspect="1"/>
          </p:cNvPicPr>
          <p:nvPr>
            <p:ph idx="1"/>
          </p:nvPr>
        </p:nvPicPr>
        <p:blipFill>
          <a:blip r:embed="rId3"/>
          <a:stretch>
            <a:fillRect/>
          </a:stretch>
        </p:blipFill>
        <p:spPr>
          <a:xfrm>
            <a:off x="7511767" y="1667361"/>
            <a:ext cx="2995956" cy="2995956"/>
          </a:xfrm>
          <a:prstGeom prst="rect">
            <a:avLst/>
          </a:prstGeom>
        </p:spPr>
      </p:pic>
      <p:pic>
        <p:nvPicPr>
          <p:cNvPr id="6" name="Picture 5" descr="A picture containing graphics, clipart, font, white&#10;&#10;Description automatically generated">
            <a:extLst>
              <a:ext uri="{FF2B5EF4-FFF2-40B4-BE49-F238E27FC236}">
                <a16:creationId xmlns:a16="http://schemas.microsoft.com/office/drawing/2014/main" id="{000A5ECB-A5D4-B990-62D5-DDED414C4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8054" y="128731"/>
            <a:ext cx="765349" cy="765349"/>
          </a:xfrm>
          <a:prstGeom prst="rect">
            <a:avLst/>
          </a:prstGeom>
        </p:spPr>
      </p:pic>
    </p:spTree>
    <p:extLst>
      <p:ext uri="{BB962C8B-B14F-4D97-AF65-F5344CB8AC3E}">
        <p14:creationId xmlns:p14="http://schemas.microsoft.com/office/powerpoint/2010/main" val="1429265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3BE300-E6CF-A054-9B32-E01F61215344}"/>
              </a:ext>
            </a:extLst>
          </p:cNvPr>
          <p:cNvSpPr>
            <a:spLocks noGrp="1"/>
          </p:cNvSpPr>
          <p:nvPr>
            <p:ph type="ctrTitle"/>
          </p:nvPr>
        </p:nvSpPr>
        <p:spPr/>
        <p:txBody>
          <a:bodyPr/>
          <a:lstStyle/>
          <a:p>
            <a:r>
              <a:rPr lang="en-US"/>
              <a:t>Details by Upstream </a:t>
            </a:r>
            <a:br>
              <a:rPr lang="en-US"/>
            </a:br>
            <a:r>
              <a:rPr lang="en-US"/>
              <a:t>Scope 3 Category</a:t>
            </a:r>
          </a:p>
        </p:txBody>
      </p:sp>
      <p:sp>
        <p:nvSpPr>
          <p:cNvPr id="7" name="Subtitle 6">
            <a:extLst>
              <a:ext uri="{FF2B5EF4-FFF2-40B4-BE49-F238E27FC236}">
                <a16:creationId xmlns:a16="http://schemas.microsoft.com/office/drawing/2014/main" id="{B2BE0328-2762-37A9-7467-28FB1D72DECA}"/>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DD0C172C-7490-772B-980D-26765BA3DB01}"/>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87A21154-92B1-946D-2A1F-5E4B4461902B}"/>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30</a:t>
            </a:fld>
            <a:endParaRPr lang="en-US"/>
          </a:p>
        </p:txBody>
      </p:sp>
    </p:spTree>
    <p:extLst>
      <p:ext uri="{BB962C8B-B14F-4D97-AF65-F5344CB8AC3E}">
        <p14:creationId xmlns:p14="http://schemas.microsoft.com/office/powerpoint/2010/main" val="43358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805-EA23-E6EA-E06C-794927A7435E}"/>
              </a:ext>
            </a:extLst>
          </p:cNvPr>
          <p:cNvSpPr>
            <a:spLocks noGrp="1"/>
          </p:cNvSpPr>
          <p:nvPr>
            <p:ph type="ctrTitle"/>
          </p:nvPr>
        </p:nvSpPr>
        <p:spPr>
          <a:xfrm>
            <a:off x="457200" y="1146670"/>
            <a:ext cx="8970264" cy="1949450"/>
          </a:xfrm>
        </p:spPr>
        <p:txBody>
          <a:bodyPr/>
          <a:lstStyle/>
          <a:p>
            <a:r>
              <a:rPr lang="en-US"/>
              <a:t>Category 1 and 2 – Purchased Goods and Services and Capital Goods (Priority Category to Calculate)</a:t>
            </a:r>
          </a:p>
        </p:txBody>
      </p:sp>
      <p:sp>
        <p:nvSpPr>
          <p:cNvPr id="3" name="Subtitle 2">
            <a:extLst>
              <a:ext uri="{FF2B5EF4-FFF2-40B4-BE49-F238E27FC236}">
                <a16:creationId xmlns:a16="http://schemas.microsoft.com/office/drawing/2014/main" id="{F249CEC5-38AA-65C9-C1D2-14C1ADEF231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41A71EB-EA81-CCFC-4A9A-BFC1CE395E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31614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F03-4D81-935F-C75C-5FB42EBB20F7}"/>
              </a:ext>
            </a:extLst>
          </p:cNvPr>
          <p:cNvSpPr>
            <a:spLocks noGrp="1"/>
          </p:cNvSpPr>
          <p:nvPr>
            <p:ph type="title"/>
          </p:nvPr>
        </p:nvSpPr>
        <p:spPr/>
        <p:txBody>
          <a:bodyPr/>
          <a:lstStyle/>
          <a:p>
            <a:r>
              <a:rPr lang="en-US"/>
              <a:t>Definition and Data Collection</a:t>
            </a:r>
          </a:p>
        </p:txBody>
      </p:sp>
      <p:sp>
        <p:nvSpPr>
          <p:cNvPr id="3" name="Text Placeholder 2">
            <a:extLst>
              <a:ext uri="{FF2B5EF4-FFF2-40B4-BE49-F238E27FC236}">
                <a16:creationId xmlns:a16="http://schemas.microsoft.com/office/drawing/2014/main" id="{E17AD97F-48FE-DB6E-6435-8F3E7D932A2C}"/>
              </a:ext>
            </a:extLst>
          </p:cNvPr>
          <p:cNvSpPr>
            <a:spLocks noGrp="1"/>
          </p:cNvSpPr>
          <p:nvPr>
            <p:ph type="body" sz="quarter" idx="10"/>
          </p:nvPr>
        </p:nvSpPr>
        <p:spPr/>
        <p:txBody>
          <a:bodyPr/>
          <a:lstStyle/>
          <a:p>
            <a:r>
              <a:rPr lang="en-US"/>
              <a:t>Category 1 and 2: Purchased Goods and Service and Capital Goods</a:t>
            </a:r>
          </a:p>
        </p:txBody>
      </p:sp>
      <p:sp>
        <p:nvSpPr>
          <p:cNvPr id="5" name="Rectangle 4">
            <a:extLst>
              <a:ext uri="{FF2B5EF4-FFF2-40B4-BE49-F238E27FC236}">
                <a16:creationId xmlns:a16="http://schemas.microsoft.com/office/drawing/2014/main" id="{D7DBBECD-3A31-F649-9172-E88A2CE5243F}"/>
              </a:ext>
            </a:extLst>
          </p:cNvPr>
          <p:cNvSpPr/>
          <p:nvPr/>
        </p:nvSpPr>
        <p:spPr>
          <a:xfrm>
            <a:off x="1470581" y="3126688"/>
            <a:ext cx="2198777" cy="1463040"/>
          </a:xfrm>
          <a:prstGeom prst="rect">
            <a:avLst/>
          </a:prstGeom>
          <a:solidFill>
            <a:schemeClr val="tx2"/>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Data Requirements</a:t>
            </a:r>
          </a:p>
        </p:txBody>
      </p:sp>
      <p:sp>
        <p:nvSpPr>
          <p:cNvPr id="6" name="Rectangle 5">
            <a:extLst>
              <a:ext uri="{FF2B5EF4-FFF2-40B4-BE49-F238E27FC236}">
                <a16:creationId xmlns:a16="http://schemas.microsoft.com/office/drawing/2014/main" id="{E11CC66B-59DC-8BB2-E508-2CB604002BBF}"/>
              </a:ext>
            </a:extLst>
          </p:cNvPr>
          <p:cNvSpPr/>
          <p:nvPr/>
        </p:nvSpPr>
        <p:spPr>
          <a:xfrm>
            <a:off x="1470581" y="4966087"/>
            <a:ext cx="2228201"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Potential Data Sources</a:t>
            </a:r>
          </a:p>
        </p:txBody>
      </p:sp>
      <p:sp>
        <p:nvSpPr>
          <p:cNvPr id="7" name="Rectangle 6">
            <a:extLst>
              <a:ext uri="{FF2B5EF4-FFF2-40B4-BE49-F238E27FC236}">
                <a16:creationId xmlns:a16="http://schemas.microsoft.com/office/drawing/2014/main" id="{8D65D27E-469C-55E3-C02D-B7715C182C3C}"/>
              </a:ext>
            </a:extLst>
          </p:cNvPr>
          <p:cNvSpPr/>
          <p:nvPr/>
        </p:nvSpPr>
        <p:spPr>
          <a:xfrm>
            <a:off x="3669360" y="3126688"/>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Aggregated total spend by standard product category or industry, and by supplier / vendor</a:t>
            </a:r>
          </a:p>
          <a:p>
            <a:pPr marL="119063" lvl="0" indent="-119063">
              <a:buFont typeface="Arial" panose="020B0604020202020204" pitchFamily="34" charset="0"/>
              <a:buChar char="•"/>
              <a:defRPr/>
            </a:pPr>
            <a:r>
              <a:rPr lang="en-US" sz="1800" kern="0">
                <a:solidFill>
                  <a:prstClr val="black"/>
                </a:solidFill>
              </a:rPr>
              <a:t>Separated into Capital and non-Capital goods, if possible</a:t>
            </a:r>
          </a:p>
        </p:txBody>
      </p:sp>
      <p:sp>
        <p:nvSpPr>
          <p:cNvPr id="8" name="Rectangle 7">
            <a:extLst>
              <a:ext uri="{FF2B5EF4-FFF2-40B4-BE49-F238E27FC236}">
                <a16:creationId xmlns:a16="http://schemas.microsoft.com/office/drawing/2014/main" id="{6AB018CE-508E-FA50-8918-C514CDDB0E4A}"/>
              </a:ext>
            </a:extLst>
          </p:cNvPr>
          <p:cNvSpPr/>
          <p:nvPr/>
        </p:nvSpPr>
        <p:spPr>
          <a:xfrm>
            <a:off x="3561974" y="4966087"/>
            <a:ext cx="8131823"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Procurement / supply chain</a:t>
            </a:r>
          </a:p>
          <a:p>
            <a:pPr marL="119063" lvl="0" indent="-119063">
              <a:buFont typeface="Arial" panose="020B0604020202020204" pitchFamily="34" charset="0"/>
              <a:buChar char="•"/>
              <a:defRPr/>
            </a:pPr>
            <a:r>
              <a:rPr lang="en-US" sz="1800" kern="0">
                <a:solidFill>
                  <a:prstClr val="black"/>
                </a:solidFill>
              </a:rPr>
              <a:t>Finance / Treasury</a:t>
            </a:r>
          </a:p>
        </p:txBody>
      </p:sp>
      <p:sp>
        <p:nvSpPr>
          <p:cNvPr id="12" name="TextBox 11">
            <a:extLst>
              <a:ext uri="{FF2B5EF4-FFF2-40B4-BE49-F238E27FC236}">
                <a16:creationId xmlns:a16="http://schemas.microsoft.com/office/drawing/2014/main" id="{454D53E3-912C-78F6-C4D2-41C2C776178D}"/>
              </a:ext>
            </a:extLst>
          </p:cNvPr>
          <p:cNvSpPr txBox="1"/>
          <p:nvPr/>
        </p:nvSpPr>
        <p:spPr>
          <a:xfrm>
            <a:off x="1470581" y="1235014"/>
            <a:ext cx="10424626" cy="1708160"/>
          </a:xfrm>
          <a:prstGeom prst="rect">
            <a:avLst/>
          </a:prstGeom>
          <a:noFill/>
        </p:spPr>
        <p:txBody>
          <a:bodyPr wrap="square">
            <a:spAutoFit/>
          </a:bodyPr>
          <a:lstStyle/>
          <a:p>
            <a:pPr marL="119063" lvl="0" indent="-119063">
              <a:buFont typeface="Arial" panose="020B0604020202020204" pitchFamily="34" charset="0"/>
              <a:buChar char="•"/>
              <a:defRPr/>
            </a:pPr>
            <a:r>
              <a:rPr lang="en-US" sz="1500" kern="0">
                <a:solidFill>
                  <a:prstClr val="black"/>
                </a:solidFill>
              </a:rPr>
              <a:t>The extraction, production, and transportation of goods and services purchased or acquired in the reporting period</a:t>
            </a:r>
          </a:p>
          <a:p>
            <a:pPr marL="119063" lvl="0" indent="-119063">
              <a:buFont typeface="Arial" panose="020B0604020202020204" pitchFamily="34" charset="0"/>
              <a:buChar char="•"/>
              <a:defRPr/>
            </a:pPr>
            <a:r>
              <a:rPr lang="en-US" sz="1500" kern="0">
                <a:solidFill>
                  <a:prstClr val="black"/>
                </a:solidFill>
              </a:rPr>
              <a:t>Includes both physical goods and services (e.g. consulting or legal services)</a:t>
            </a:r>
          </a:p>
          <a:p>
            <a:pPr marL="119063" lvl="0" indent="-119063">
              <a:buFont typeface="Arial" panose="020B0604020202020204" pitchFamily="34" charset="0"/>
              <a:buChar char="•"/>
              <a:defRPr/>
            </a:pPr>
            <a:r>
              <a:rPr lang="en-US" sz="1500" kern="0">
                <a:solidFill>
                  <a:prstClr val="black"/>
                </a:solidFill>
              </a:rPr>
              <a:t>Capital goods are final products with extended life &amp; used by company to manufacture a product; provide a service; sell, store, or deliver merchandise. </a:t>
            </a:r>
          </a:p>
          <a:p>
            <a:pPr marL="119063" indent="-119063">
              <a:buFont typeface="Arial" panose="020B0604020202020204" pitchFamily="34" charset="0"/>
              <a:buChar char="•"/>
              <a:defRPr/>
            </a:pPr>
            <a:r>
              <a:rPr lang="en-US" sz="1500" kern="0">
                <a:solidFill>
                  <a:prstClr val="black"/>
                </a:solidFill>
              </a:rPr>
              <a:t>Examples of capital goods are computers, servers, office equipment, HVAC, other equipment and machinery, furniture, vehicles, buildings</a:t>
            </a:r>
          </a:p>
          <a:p>
            <a:pPr marL="119063" lvl="0" indent="-119063">
              <a:buFont typeface="Arial" panose="020B0604020202020204" pitchFamily="34" charset="0"/>
              <a:buChar char="•"/>
              <a:defRPr/>
            </a:pPr>
            <a:r>
              <a:rPr lang="en-US" sz="1500" kern="0">
                <a:solidFill>
                  <a:prstClr val="black"/>
                </a:solidFill>
              </a:rPr>
              <a:t>Exclude spend on taxes, payroll, fines, compensation, insurance premiums</a:t>
            </a:r>
          </a:p>
        </p:txBody>
      </p:sp>
      <p:pic>
        <p:nvPicPr>
          <p:cNvPr id="9" name="Graphic 8" descr="Receipt with solid fill">
            <a:extLst>
              <a:ext uri="{FF2B5EF4-FFF2-40B4-BE49-F238E27FC236}">
                <a16:creationId xmlns:a16="http://schemas.microsoft.com/office/drawing/2014/main" id="{E1E8305A-6187-DF1C-16EB-9BA44A30F8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397" y="209744"/>
            <a:ext cx="914400" cy="914400"/>
          </a:xfrm>
          <a:prstGeom prst="rect">
            <a:avLst/>
          </a:prstGeom>
        </p:spPr>
      </p:pic>
    </p:spTree>
    <p:extLst>
      <p:ext uri="{BB962C8B-B14F-4D97-AF65-F5344CB8AC3E}">
        <p14:creationId xmlns:p14="http://schemas.microsoft.com/office/powerpoint/2010/main" val="5094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C1B-21C8-B944-E901-FCF55CDA2685}"/>
              </a:ext>
            </a:extLst>
          </p:cNvPr>
          <p:cNvSpPr>
            <a:spLocks noGrp="1"/>
          </p:cNvSpPr>
          <p:nvPr>
            <p:ph type="title"/>
          </p:nvPr>
        </p:nvSpPr>
        <p:spPr/>
        <p:txBody>
          <a:bodyPr/>
          <a:lstStyle/>
          <a:p>
            <a:r>
              <a:rPr lang="en-US"/>
              <a:t>Data Analysis</a:t>
            </a:r>
          </a:p>
        </p:txBody>
      </p:sp>
      <p:sp>
        <p:nvSpPr>
          <p:cNvPr id="3" name="Text Placeholder 2">
            <a:extLst>
              <a:ext uri="{FF2B5EF4-FFF2-40B4-BE49-F238E27FC236}">
                <a16:creationId xmlns:a16="http://schemas.microsoft.com/office/drawing/2014/main" id="{E7D7FEFC-2F72-1CE5-8DDD-DB70C9B217C2}"/>
              </a:ext>
            </a:extLst>
          </p:cNvPr>
          <p:cNvSpPr>
            <a:spLocks noGrp="1"/>
          </p:cNvSpPr>
          <p:nvPr>
            <p:ph type="body" sz="quarter" idx="10"/>
          </p:nvPr>
        </p:nvSpPr>
        <p:spPr/>
        <p:txBody>
          <a:bodyPr/>
          <a:lstStyle/>
          <a:p>
            <a:r>
              <a:rPr lang="en-US"/>
              <a:t>Category 1 and 2: Purchased Goods and Service and Capital Goods</a:t>
            </a:r>
          </a:p>
        </p:txBody>
      </p:sp>
      <p:graphicFrame>
        <p:nvGraphicFramePr>
          <p:cNvPr id="9" name="Diagram 8">
            <a:extLst>
              <a:ext uri="{FF2B5EF4-FFF2-40B4-BE49-F238E27FC236}">
                <a16:creationId xmlns:a16="http://schemas.microsoft.com/office/drawing/2014/main" id="{7782FC28-6184-0C40-210E-3903040C53C0}"/>
              </a:ext>
            </a:extLst>
          </p:cNvPr>
          <p:cNvGraphicFramePr/>
          <p:nvPr>
            <p:extLst>
              <p:ext uri="{D42A27DB-BD31-4B8C-83A1-F6EECF244321}">
                <p14:modId xmlns:p14="http://schemas.microsoft.com/office/powerpoint/2010/main" val="199572449"/>
              </p:ext>
            </p:extLst>
          </p:nvPr>
        </p:nvGraphicFramePr>
        <p:xfrm>
          <a:off x="1774855" y="209744"/>
          <a:ext cx="8762124" cy="5597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F490E82A-5E08-EE05-E3A6-7EA89B32DD52}"/>
              </a:ext>
            </a:extLst>
          </p:cNvPr>
          <p:cNvSpPr txBox="1"/>
          <p:nvPr/>
        </p:nvSpPr>
        <p:spPr>
          <a:xfrm>
            <a:off x="2051947" y="3864710"/>
            <a:ext cx="2596055" cy="1828800"/>
          </a:xfrm>
          <a:prstGeom prst="rect">
            <a:avLst/>
          </a:prstGeom>
        </p:spPr>
        <p:txBody>
          <a:bodyPr vert="horz" wrap="square" lIns="91440" tIns="45720" rIns="91440" bIns="45720" rtlCol="0" anchor="t">
            <a:noAutofit/>
          </a:bodyPr>
          <a:lstStyle/>
          <a:p>
            <a:pPr algn="l">
              <a:lnSpc>
                <a:spcPct val="120000"/>
              </a:lnSpc>
              <a:spcBef>
                <a:spcPts val="1200"/>
              </a:spcBef>
            </a:pPr>
            <a:r>
              <a:rPr lang="en-US" sz="1200" b="1">
                <a:solidFill>
                  <a:prstClr val="black"/>
                </a:solidFill>
              </a:rPr>
              <a:t>Internal Categorization</a:t>
            </a:r>
          </a:p>
          <a:p>
            <a:pPr algn="l">
              <a:lnSpc>
                <a:spcPct val="120000"/>
              </a:lnSpc>
              <a:spcBef>
                <a:spcPts val="1200"/>
              </a:spcBef>
            </a:pPr>
            <a:endParaRPr lang="en-US" sz="1200" b="0" i="0">
              <a:solidFill>
                <a:srgbClr val="444444"/>
              </a:solidFill>
              <a:effectLst/>
            </a:endParaRPr>
          </a:p>
          <a:p>
            <a:pPr algn="l">
              <a:lnSpc>
                <a:spcPct val="120000"/>
              </a:lnSpc>
              <a:spcBef>
                <a:spcPts val="1200"/>
              </a:spcBef>
            </a:pPr>
            <a:r>
              <a:rPr lang="en-US" sz="1200" b="0" i="0">
                <a:solidFill>
                  <a:srgbClr val="444444"/>
                </a:solidFill>
                <a:effectLst/>
              </a:rPr>
              <a:t>IT – Engineering Software</a:t>
            </a:r>
            <a:endParaRPr lang="en-US" sz="1200" b="0">
              <a:solidFill>
                <a:prstClr val="black"/>
              </a:solidFill>
            </a:endParaRPr>
          </a:p>
        </p:txBody>
      </p:sp>
      <p:sp>
        <p:nvSpPr>
          <p:cNvPr id="11" name="TextBox 10">
            <a:extLst>
              <a:ext uri="{FF2B5EF4-FFF2-40B4-BE49-F238E27FC236}">
                <a16:creationId xmlns:a16="http://schemas.microsoft.com/office/drawing/2014/main" id="{50B83ABE-BC96-D8C9-B022-0431D1D38F78}"/>
              </a:ext>
            </a:extLst>
          </p:cNvPr>
          <p:cNvSpPr txBox="1"/>
          <p:nvPr/>
        </p:nvSpPr>
        <p:spPr>
          <a:xfrm>
            <a:off x="4648002" y="3851259"/>
            <a:ext cx="2596055" cy="1828800"/>
          </a:xfrm>
          <a:prstGeom prst="rect">
            <a:avLst/>
          </a:prstGeom>
        </p:spPr>
        <p:txBody>
          <a:bodyPr vert="horz" wrap="square" lIns="91440" tIns="45720" rIns="91440" bIns="45720" rtlCol="0" anchor="t">
            <a:noAutofit/>
          </a:bodyPr>
          <a:lstStyle/>
          <a:p>
            <a:pPr algn="l">
              <a:lnSpc>
                <a:spcPct val="120000"/>
              </a:lnSpc>
              <a:spcBef>
                <a:spcPts val="1200"/>
              </a:spcBef>
            </a:pPr>
            <a:r>
              <a:rPr lang="en-US" sz="1200" b="1">
                <a:solidFill>
                  <a:prstClr val="black"/>
                </a:solidFill>
              </a:rPr>
              <a:t>Associated US EPA EEIO Factor Category </a:t>
            </a:r>
          </a:p>
          <a:p>
            <a:pPr algn="l">
              <a:lnSpc>
                <a:spcPct val="120000"/>
              </a:lnSpc>
              <a:spcBef>
                <a:spcPts val="1200"/>
              </a:spcBef>
            </a:pPr>
            <a:endParaRPr lang="en-US" sz="1200" b="1" u="sng">
              <a:solidFill>
                <a:prstClr val="black"/>
              </a:solidFill>
            </a:endParaRPr>
          </a:p>
          <a:p>
            <a:r>
              <a:rPr lang="en-US" sz="1200"/>
              <a:t>Publishing industries, except internet (includes software)</a:t>
            </a:r>
          </a:p>
        </p:txBody>
      </p:sp>
      <p:sp>
        <p:nvSpPr>
          <p:cNvPr id="12" name="TextBox 11">
            <a:extLst>
              <a:ext uri="{FF2B5EF4-FFF2-40B4-BE49-F238E27FC236}">
                <a16:creationId xmlns:a16="http://schemas.microsoft.com/office/drawing/2014/main" id="{A79CEB65-BA12-4789-7A3D-0237DAD0386F}"/>
              </a:ext>
            </a:extLst>
          </p:cNvPr>
          <p:cNvSpPr txBox="1"/>
          <p:nvPr/>
        </p:nvSpPr>
        <p:spPr>
          <a:xfrm>
            <a:off x="8011555" y="3873367"/>
            <a:ext cx="2596055" cy="1828800"/>
          </a:xfrm>
          <a:prstGeom prst="rect">
            <a:avLst/>
          </a:prstGeom>
        </p:spPr>
        <p:txBody>
          <a:bodyPr vert="horz" wrap="square" lIns="91440" tIns="45720" rIns="91440" bIns="45720" rtlCol="0" anchor="t">
            <a:noAutofit/>
          </a:bodyPr>
          <a:lstStyle/>
          <a:p>
            <a:pPr algn="l">
              <a:lnSpc>
                <a:spcPct val="120000"/>
              </a:lnSpc>
              <a:spcBef>
                <a:spcPts val="1200"/>
              </a:spcBef>
            </a:pPr>
            <a:r>
              <a:rPr lang="en-US" sz="1200" b="1">
                <a:solidFill>
                  <a:prstClr val="black"/>
                </a:solidFill>
              </a:rPr>
              <a:t>Emissions Factor </a:t>
            </a:r>
          </a:p>
          <a:p>
            <a:pPr algn="l">
              <a:lnSpc>
                <a:spcPct val="120000"/>
              </a:lnSpc>
              <a:spcBef>
                <a:spcPts val="1200"/>
              </a:spcBef>
            </a:pPr>
            <a:endParaRPr lang="en-US" sz="1200" b="1" u="sng">
              <a:solidFill>
                <a:prstClr val="black"/>
              </a:solidFill>
            </a:endParaRPr>
          </a:p>
          <a:p>
            <a:r>
              <a:rPr lang="en-US" sz="1200"/>
              <a:t>0.07 (kg CO</a:t>
            </a:r>
            <a:r>
              <a:rPr lang="en-US" sz="1200" baseline="-25000"/>
              <a:t>2</a:t>
            </a:r>
            <a:r>
              <a:rPr lang="en-US" sz="1200"/>
              <a:t>e/USD) for Publishing industries, except internet (includes software)</a:t>
            </a:r>
          </a:p>
          <a:p>
            <a:r>
              <a:rPr lang="en-US" sz="1200"/>
              <a:t> </a:t>
            </a:r>
          </a:p>
        </p:txBody>
      </p:sp>
      <p:sp>
        <p:nvSpPr>
          <p:cNvPr id="13" name="TextBox 12">
            <a:extLst>
              <a:ext uri="{FF2B5EF4-FFF2-40B4-BE49-F238E27FC236}">
                <a16:creationId xmlns:a16="http://schemas.microsoft.com/office/drawing/2014/main" id="{4CBA44FA-1F65-8C34-ED50-7EFEA9F02F07}"/>
              </a:ext>
            </a:extLst>
          </p:cNvPr>
          <p:cNvSpPr txBox="1"/>
          <p:nvPr/>
        </p:nvSpPr>
        <p:spPr>
          <a:xfrm>
            <a:off x="1374473" y="1291236"/>
            <a:ext cx="10062079" cy="1481958"/>
          </a:xfrm>
          <a:prstGeom prst="rect">
            <a:avLst/>
          </a:prstGeom>
        </p:spPr>
        <p:txBody>
          <a:bodyPr vert="horz" wrap="square" lIns="91440" tIns="45720" rIns="91440" bIns="45720" rtlCol="0" anchor="t">
            <a:noAutofit/>
          </a:bodyPr>
          <a:lstStyle/>
          <a:p>
            <a:pPr algn="l">
              <a:lnSpc>
                <a:spcPct val="120000"/>
              </a:lnSpc>
              <a:spcBef>
                <a:spcPts val="1200"/>
              </a:spcBef>
            </a:pPr>
            <a:r>
              <a:rPr lang="en-US" sz="2000">
                <a:latin typeface="+mj-lt"/>
              </a:rPr>
              <a:t>Companies should create a standard and transparent mapping process to link internal spend categorization to emissions factor categorizations </a:t>
            </a:r>
          </a:p>
        </p:txBody>
      </p:sp>
      <p:pic>
        <p:nvPicPr>
          <p:cNvPr id="4" name="Graphic 3" descr="Receipt with solid fill">
            <a:extLst>
              <a:ext uri="{FF2B5EF4-FFF2-40B4-BE49-F238E27FC236}">
                <a16:creationId xmlns:a16="http://schemas.microsoft.com/office/drawing/2014/main" id="{3D35DA62-0FE0-8264-5EA3-955869596F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79397" y="209744"/>
            <a:ext cx="914400" cy="914400"/>
          </a:xfrm>
          <a:prstGeom prst="rect">
            <a:avLst/>
          </a:prstGeom>
        </p:spPr>
      </p:pic>
      <p:sp>
        <p:nvSpPr>
          <p:cNvPr id="5" name="TextBox 4">
            <a:extLst>
              <a:ext uri="{FF2B5EF4-FFF2-40B4-BE49-F238E27FC236}">
                <a16:creationId xmlns:a16="http://schemas.microsoft.com/office/drawing/2014/main" id="{4FFB67B2-B8A1-C718-19E3-4CAB838B4B8E}"/>
              </a:ext>
            </a:extLst>
          </p:cNvPr>
          <p:cNvSpPr txBox="1"/>
          <p:nvPr/>
        </p:nvSpPr>
        <p:spPr>
          <a:xfrm>
            <a:off x="1952298" y="2528116"/>
            <a:ext cx="6932917" cy="827242"/>
          </a:xfrm>
          <a:prstGeom prst="rect">
            <a:avLst/>
          </a:prstGeom>
          <a:noFill/>
        </p:spPr>
        <p:txBody>
          <a:bodyPr wrap="square" lIns="0" tIns="0" rIns="0" bIns="0" rtlCol="0">
            <a:noAutofit/>
          </a:bodyPr>
          <a:lstStyle/>
          <a:p>
            <a:pPr algn="l"/>
            <a:endParaRPr lang="en-US">
              <a:highlight>
                <a:srgbClr val="FFFF00"/>
              </a:highlight>
            </a:endParaRPr>
          </a:p>
        </p:txBody>
      </p:sp>
      <p:sp>
        <p:nvSpPr>
          <p:cNvPr id="7" name="TextBox 6">
            <a:extLst>
              <a:ext uri="{FF2B5EF4-FFF2-40B4-BE49-F238E27FC236}">
                <a16:creationId xmlns:a16="http://schemas.microsoft.com/office/drawing/2014/main" id="{BE01FEFD-EA86-5FAB-680A-32D5AB043B7B}"/>
              </a:ext>
            </a:extLst>
          </p:cNvPr>
          <p:cNvSpPr txBox="1"/>
          <p:nvPr/>
        </p:nvSpPr>
        <p:spPr>
          <a:xfrm>
            <a:off x="2270603" y="5620011"/>
            <a:ext cx="7350853" cy="1200329"/>
          </a:xfrm>
          <a:prstGeom prst="rect">
            <a:avLst/>
          </a:prstGeom>
          <a:noFill/>
        </p:spPr>
        <p:txBody>
          <a:bodyPr wrap="square">
            <a:spAutoFit/>
          </a:bodyPr>
          <a:lstStyle/>
          <a:p>
            <a:pPr marL="171450" indent="-171450">
              <a:buFont typeface="Arial" panose="020B0604020202020204" pitchFamily="34" charset="0"/>
              <a:buChar char="•"/>
            </a:pPr>
            <a:r>
              <a:rPr lang="en-US" sz="1200" b="1" i="0">
                <a:solidFill>
                  <a:srgbClr val="1B1B1B"/>
                </a:solidFill>
                <a:effectLst/>
                <a:latin typeface="Source Sans Pro Web"/>
              </a:rPr>
              <a:t>Emissions factors </a:t>
            </a:r>
            <a:r>
              <a:rPr lang="en-US" sz="1200" i="0">
                <a:solidFill>
                  <a:srgbClr val="1B1B1B"/>
                </a:solidFill>
                <a:effectLst/>
                <a:latin typeface="Source Sans Pro Web"/>
              </a:rPr>
              <a:t>relate an activity with the quantity of a pollutant released to the atmosphere from that activity </a:t>
            </a:r>
          </a:p>
          <a:p>
            <a:pPr marL="171450" indent="-171450">
              <a:buFont typeface="Arial" panose="020B0604020202020204" pitchFamily="34" charset="0"/>
              <a:buChar char="•"/>
            </a:pPr>
            <a:r>
              <a:rPr lang="en-US" sz="1200" b="1">
                <a:solidFill>
                  <a:srgbClr val="1B1B1B"/>
                </a:solidFill>
                <a:latin typeface="Source Sans Pro Web"/>
              </a:rPr>
              <a:t>Common emissions factor sources </a:t>
            </a:r>
            <a:r>
              <a:rPr lang="en-US" sz="1200">
                <a:solidFill>
                  <a:srgbClr val="1B1B1B"/>
                </a:solidFill>
                <a:latin typeface="Source Sans Pro Web"/>
              </a:rPr>
              <a:t>for purchased goods and services and capital goods include</a:t>
            </a:r>
          </a:p>
          <a:p>
            <a:pPr marL="628650" lvl="1" indent="-171450">
              <a:buFont typeface="Arial" panose="020B0604020202020204" pitchFamily="34" charset="0"/>
              <a:buChar char="•"/>
            </a:pPr>
            <a:r>
              <a:rPr lang="en-US" sz="1200">
                <a:solidFill>
                  <a:srgbClr val="1B1B1B"/>
                </a:solidFill>
                <a:latin typeface="Source Sans Pro Web"/>
              </a:rPr>
              <a:t>US EPA Environmentally Extended Input Output Factors (EEIO)</a:t>
            </a:r>
          </a:p>
          <a:p>
            <a:pPr marL="628650" lvl="1" indent="-171450">
              <a:buFont typeface="Arial" panose="020B0604020202020204" pitchFamily="34" charset="0"/>
              <a:buChar char="•"/>
            </a:pPr>
            <a:r>
              <a:rPr lang="en-US" sz="1200">
                <a:solidFill>
                  <a:srgbClr val="1B1B1B"/>
                </a:solidFill>
                <a:latin typeface="Source Sans Pro Web"/>
              </a:rPr>
              <a:t>UK Department for Environment, Food and Rural Affairs Factors (DEFRA) </a:t>
            </a:r>
          </a:p>
          <a:p>
            <a:pPr marL="628650" lvl="1" indent="-171450">
              <a:buFont typeface="Arial" panose="020B0604020202020204" pitchFamily="34" charset="0"/>
              <a:buChar char="•"/>
            </a:pPr>
            <a:endParaRPr lang="en-US" sz="1200"/>
          </a:p>
        </p:txBody>
      </p:sp>
      <p:cxnSp>
        <p:nvCxnSpPr>
          <p:cNvPr id="14" name="Straight Connector 13">
            <a:extLst>
              <a:ext uri="{FF2B5EF4-FFF2-40B4-BE49-F238E27FC236}">
                <a16:creationId xmlns:a16="http://schemas.microsoft.com/office/drawing/2014/main" id="{C6ED8861-A741-AC72-F880-A3D256D71F89}"/>
              </a:ext>
            </a:extLst>
          </p:cNvPr>
          <p:cNvCxnSpPr/>
          <p:nvPr/>
        </p:nvCxnSpPr>
        <p:spPr>
          <a:xfrm>
            <a:off x="1774855" y="5461233"/>
            <a:ext cx="85148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083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40FC80-51C6-B97C-78D8-B6524E2D54CA}"/>
              </a:ext>
            </a:extLst>
          </p:cNvPr>
          <p:cNvSpPr/>
          <p:nvPr/>
        </p:nvSpPr>
        <p:spPr>
          <a:xfrm>
            <a:off x="6096000" y="2345788"/>
            <a:ext cx="2712378" cy="6578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3D06145A-95DE-F1A6-1BFB-628461CD37DC}"/>
              </a:ext>
            </a:extLst>
          </p:cNvPr>
          <p:cNvSpPr txBox="1">
            <a:spLocks/>
          </p:cNvSpPr>
          <p:nvPr/>
        </p:nvSpPr>
        <p:spPr>
          <a:xfrm>
            <a:off x="774640" y="178962"/>
            <a:ext cx="11018520" cy="553998"/>
          </a:xfrm>
          <a:prstGeom prst="rect">
            <a:avLst/>
          </a:prstGeom>
        </p:spPr>
        <p:txBody>
          <a:bodyPr/>
          <a:lstStyle>
            <a:lvl1pPr algn="l" defTabSz="914400" rtl="0" eaLnBrk="1" latinLnBrk="0" hangingPunct="1">
              <a:spcBef>
                <a:spcPct val="0"/>
              </a:spcBef>
              <a:buNone/>
              <a:defRPr sz="2200" b="1" kern="1200">
                <a:solidFill>
                  <a:schemeClr val="tx1"/>
                </a:solidFill>
                <a:latin typeface="+mj-lt"/>
                <a:ea typeface="+mj-ea"/>
                <a:cs typeface="+mj-cs"/>
              </a:defRPr>
            </a:lvl1pPr>
          </a:lstStyle>
          <a:p>
            <a:r>
              <a:rPr lang="en-US"/>
              <a:t>Sample Calculation Scope 3 Category 1 and 2</a:t>
            </a:r>
          </a:p>
        </p:txBody>
      </p:sp>
      <p:sp>
        <p:nvSpPr>
          <p:cNvPr id="4" name="TextBox 4">
            <a:extLst>
              <a:ext uri="{FF2B5EF4-FFF2-40B4-BE49-F238E27FC236}">
                <a16:creationId xmlns:a16="http://schemas.microsoft.com/office/drawing/2014/main" id="{6EC5C162-10FE-355B-1845-6C20EAC7905D}"/>
              </a:ext>
            </a:extLst>
          </p:cNvPr>
          <p:cNvSpPr txBox="1"/>
          <p:nvPr/>
        </p:nvSpPr>
        <p:spPr>
          <a:xfrm>
            <a:off x="774640" y="727560"/>
            <a:ext cx="10642720" cy="18158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spcBef>
                <a:spcPts val="0"/>
              </a:spcBef>
              <a:spcAft>
                <a:spcPts val="0"/>
              </a:spcAft>
            </a:pPr>
            <a:r>
              <a:rPr lang="en-US" sz="1600" b="1" u="none" strike="noStrike">
                <a:solidFill>
                  <a:schemeClr val="tx1">
                    <a:lumMod val="50000"/>
                    <a:lumOff val="50000"/>
                  </a:schemeClr>
                </a:solidFill>
                <a:effectLst/>
              </a:rPr>
              <a:t>An organization purchased goods and services and capital goods in the reporting year as follows:</a:t>
            </a:r>
          </a:p>
          <a:p>
            <a:pPr marL="285750" indent="-285750" rtl="0">
              <a:spcBef>
                <a:spcPts val="0"/>
              </a:spcBef>
              <a:spcAft>
                <a:spcPts val="0"/>
              </a:spcAft>
              <a:buFont typeface="Arial" panose="020B0604020202020204" pitchFamily="34" charset="0"/>
              <a:buChar char="•"/>
            </a:pPr>
            <a:r>
              <a:rPr lang="en-US" sz="1600" b="1">
                <a:solidFill>
                  <a:schemeClr val="tx1">
                    <a:lumMod val="50000"/>
                    <a:lumOff val="50000"/>
                  </a:schemeClr>
                </a:solidFill>
              </a:rPr>
              <a:t>$1,000,000 spent on Data processing, internet publishing, and other information services</a:t>
            </a:r>
          </a:p>
          <a:p>
            <a:pPr marL="285750" indent="-285750" rtl="0">
              <a:spcBef>
                <a:spcPts val="0"/>
              </a:spcBef>
              <a:spcAft>
                <a:spcPts val="0"/>
              </a:spcAft>
              <a:buFont typeface="Arial" panose="020B0604020202020204" pitchFamily="34" charset="0"/>
              <a:buChar char="•"/>
            </a:pPr>
            <a:r>
              <a:rPr lang="en-US" sz="1600" b="1">
                <a:solidFill>
                  <a:schemeClr val="tx1">
                    <a:lumMod val="50000"/>
                    <a:lumOff val="50000"/>
                  </a:schemeClr>
                </a:solidFill>
                <a:effectLst/>
              </a:rPr>
              <a:t>$20</a:t>
            </a:r>
            <a:r>
              <a:rPr lang="en-US" sz="1600" b="1">
                <a:solidFill>
                  <a:schemeClr val="tx1">
                    <a:lumMod val="50000"/>
                    <a:lumOff val="50000"/>
                  </a:schemeClr>
                </a:solidFill>
              </a:rPr>
              <a:t>0,000 spent on Paper products</a:t>
            </a:r>
          </a:p>
          <a:p>
            <a:pPr marL="285750" indent="-285750" rtl="0">
              <a:spcBef>
                <a:spcPts val="0"/>
              </a:spcBef>
              <a:spcAft>
                <a:spcPts val="0"/>
              </a:spcAft>
              <a:buFont typeface="Arial" panose="020B0604020202020204" pitchFamily="34" charset="0"/>
              <a:buChar char="•"/>
            </a:pPr>
            <a:r>
              <a:rPr lang="en-US" sz="1600" b="1">
                <a:solidFill>
                  <a:schemeClr val="tx1">
                    <a:lumMod val="50000"/>
                    <a:lumOff val="50000"/>
                  </a:schemeClr>
                </a:solidFill>
              </a:rPr>
              <a:t>$3,000,000 spent on Publishing industries, except internet (includes software)</a:t>
            </a:r>
          </a:p>
          <a:p>
            <a:pPr marL="285750" indent="-285750" rtl="0">
              <a:spcBef>
                <a:spcPts val="0"/>
              </a:spcBef>
              <a:spcAft>
                <a:spcPts val="0"/>
              </a:spcAft>
              <a:buFont typeface="Arial" panose="020B0604020202020204" pitchFamily="34" charset="0"/>
              <a:buChar char="•"/>
            </a:pPr>
            <a:endParaRPr lang="en-US" sz="1600" b="1">
              <a:solidFill>
                <a:schemeClr val="tx1">
                  <a:lumMod val="50000"/>
                  <a:lumOff val="50000"/>
                </a:schemeClr>
              </a:solidFill>
              <a:effectLst/>
            </a:endParaRPr>
          </a:p>
          <a:p>
            <a:br>
              <a:rPr lang="en-US" sz="1600" b="1">
                <a:solidFill>
                  <a:schemeClr val="tx1">
                    <a:lumMod val="50000"/>
                    <a:lumOff val="50000"/>
                  </a:schemeClr>
                </a:solidFill>
              </a:rPr>
            </a:br>
            <a:endParaRPr lang="en-US" sz="1600" b="1">
              <a:solidFill>
                <a:schemeClr val="tx1">
                  <a:lumMod val="50000"/>
                  <a:lumOff val="50000"/>
                </a:schemeClr>
              </a:solidFill>
            </a:endParaRPr>
          </a:p>
        </p:txBody>
      </p:sp>
      <p:sp>
        <p:nvSpPr>
          <p:cNvPr id="5" name="TextBox 4">
            <a:extLst>
              <a:ext uri="{FF2B5EF4-FFF2-40B4-BE49-F238E27FC236}">
                <a16:creationId xmlns:a16="http://schemas.microsoft.com/office/drawing/2014/main" id="{19A56103-8FC0-AA31-FE17-333301ECC2F5}"/>
              </a:ext>
            </a:extLst>
          </p:cNvPr>
          <p:cNvSpPr txBox="1"/>
          <p:nvPr/>
        </p:nvSpPr>
        <p:spPr>
          <a:xfrm>
            <a:off x="774640" y="1920806"/>
            <a:ext cx="8674160" cy="276999"/>
          </a:xfrm>
          <a:prstGeom prst="rect">
            <a:avLst/>
          </a:prstGeom>
          <a:noFill/>
        </p:spPr>
        <p:txBody>
          <a:bodyPr wrap="square">
            <a:spAutoFit/>
          </a:bodyPr>
          <a:lstStyle/>
          <a:p>
            <a:r>
              <a:rPr lang="en-US" sz="1200"/>
              <a:t>Emissions Factor Source: </a:t>
            </a:r>
            <a:r>
              <a:rPr lang="en-US" sz="1200">
                <a:hlinkClick r:id="rId2"/>
              </a:rPr>
              <a:t>Supply Chain Greenhouse Gas Emission Factors for US Industries and Commodities</a:t>
            </a:r>
            <a:endParaRPr lang="en-US" sz="1200"/>
          </a:p>
        </p:txBody>
      </p:sp>
      <p:sp>
        <p:nvSpPr>
          <p:cNvPr id="6" name="TextBox 13">
            <a:extLst>
              <a:ext uri="{FF2B5EF4-FFF2-40B4-BE49-F238E27FC236}">
                <a16:creationId xmlns:a16="http://schemas.microsoft.com/office/drawing/2014/main" id="{932AD3EB-71F1-6E4F-72D4-CD1463677324}"/>
              </a:ext>
            </a:extLst>
          </p:cNvPr>
          <p:cNvSpPr txBox="1"/>
          <p:nvPr/>
        </p:nvSpPr>
        <p:spPr>
          <a:xfrm>
            <a:off x="1992394" y="2357282"/>
            <a:ext cx="3349813" cy="646331"/>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i="0" u="none" strike="noStrike">
                <a:solidFill>
                  <a:schemeClr val="bg1"/>
                </a:solidFill>
                <a:effectLst/>
              </a:rPr>
              <a:t>Emissions Calculation by Category</a:t>
            </a:r>
            <a:endParaRPr lang="en-US" b="1">
              <a:solidFill>
                <a:schemeClr val="bg1"/>
              </a:solidFill>
              <a:effectLst/>
            </a:endParaRPr>
          </a:p>
        </p:txBody>
      </p:sp>
      <p:sp>
        <p:nvSpPr>
          <p:cNvPr id="7" name="TextBox 14">
            <a:extLst>
              <a:ext uri="{FF2B5EF4-FFF2-40B4-BE49-F238E27FC236}">
                <a16:creationId xmlns:a16="http://schemas.microsoft.com/office/drawing/2014/main" id="{D2722A77-2A3F-417A-9B90-FF6CEB6967C9}"/>
              </a:ext>
            </a:extLst>
          </p:cNvPr>
          <p:cNvSpPr txBox="1"/>
          <p:nvPr/>
        </p:nvSpPr>
        <p:spPr>
          <a:xfrm>
            <a:off x="189188" y="2905880"/>
            <a:ext cx="1471448" cy="1015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t>Data processing, internet publishing, and other information services</a:t>
            </a:r>
            <a:endParaRPr lang="en-US" sz="1200" b="1">
              <a:effectLst/>
            </a:endParaRPr>
          </a:p>
        </p:txBody>
      </p:sp>
      <p:sp>
        <p:nvSpPr>
          <p:cNvPr id="8" name="TextBox 20">
            <a:extLst>
              <a:ext uri="{FF2B5EF4-FFF2-40B4-BE49-F238E27FC236}">
                <a16:creationId xmlns:a16="http://schemas.microsoft.com/office/drawing/2014/main" id="{31B32B1E-FBD2-1B2E-8E7E-114E7A9F8BBC}"/>
              </a:ext>
            </a:extLst>
          </p:cNvPr>
          <p:cNvSpPr txBox="1"/>
          <p:nvPr/>
        </p:nvSpPr>
        <p:spPr>
          <a:xfrm>
            <a:off x="1992394" y="3148210"/>
            <a:ext cx="3506058" cy="646331"/>
          </a:xfrm>
          <a:prstGeom prst="rect">
            <a:avLst/>
          </a:prstGeom>
          <a:noFill/>
          <a:ln>
            <a:solidFill>
              <a:schemeClr val="tx1"/>
            </a:solidFill>
          </a:ln>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$1,000,000 x 0.162 (kg CO</a:t>
            </a:r>
            <a:r>
              <a:rPr lang="en-US" baseline="-25000"/>
              <a:t>2</a:t>
            </a:r>
            <a:r>
              <a:rPr lang="en-US"/>
              <a:t>e /USD) = </a:t>
            </a:r>
            <a:r>
              <a:rPr lang="en-US" b="1"/>
              <a:t>162,000 kg CO</a:t>
            </a:r>
            <a:r>
              <a:rPr lang="en-US" b="1" baseline="-25000"/>
              <a:t>2</a:t>
            </a:r>
            <a:r>
              <a:rPr lang="en-US" b="1"/>
              <a:t>e</a:t>
            </a:r>
          </a:p>
        </p:txBody>
      </p:sp>
      <p:sp>
        <p:nvSpPr>
          <p:cNvPr id="9" name="TextBox 14">
            <a:extLst>
              <a:ext uri="{FF2B5EF4-FFF2-40B4-BE49-F238E27FC236}">
                <a16:creationId xmlns:a16="http://schemas.microsoft.com/office/drawing/2014/main" id="{4937B7C0-D772-2E7E-B5AC-C3033B1F0C19}"/>
              </a:ext>
            </a:extLst>
          </p:cNvPr>
          <p:cNvSpPr txBox="1"/>
          <p:nvPr/>
        </p:nvSpPr>
        <p:spPr>
          <a:xfrm>
            <a:off x="189188" y="4274263"/>
            <a:ext cx="147144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t>Paper Products</a:t>
            </a:r>
            <a:endParaRPr lang="en-US" sz="1200" b="1">
              <a:effectLst/>
            </a:endParaRPr>
          </a:p>
        </p:txBody>
      </p:sp>
      <p:sp>
        <p:nvSpPr>
          <p:cNvPr id="10" name="TextBox 14">
            <a:extLst>
              <a:ext uri="{FF2B5EF4-FFF2-40B4-BE49-F238E27FC236}">
                <a16:creationId xmlns:a16="http://schemas.microsoft.com/office/drawing/2014/main" id="{8D88B49E-B806-1736-42D7-E9F0B292DB45}"/>
              </a:ext>
            </a:extLst>
          </p:cNvPr>
          <p:cNvSpPr txBox="1"/>
          <p:nvPr/>
        </p:nvSpPr>
        <p:spPr>
          <a:xfrm>
            <a:off x="189188" y="5011433"/>
            <a:ext cx="1954923"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t>Publishing industries, except internet (includes software)</a:t>
            </a:r>
          </a:p>
        </p:txBody>
      </p:sp>
      <p:sp>
        <p:nvSpPr>
          <p:cNvPr id="11" name="TextBox 20">
            <a:extLst>
              <a:ext uri="{FF2B5EF4-FFF2-40B4-BE49-F238E27FC236}">
                <a16:creationId xmlns:a16="http://schemas.microsoft.com/office/drawing/2014/main" id="{3298D430-7F80-0CC1-0A53-580EDD69CA9B}"/>
              </a:ext>
            </a:extLst>
          </p:cNvPr>
          <p:cNvSpPr txBox="1"/>
          <p:nvPr/>
        </p:nvSpPr>
        <p:spPr>
          <a:xfrm>
            <a:off x="1992394" y="4093503"/>
            <a:ext cx="3506058" cy="646331"/>
          </a:xfrm>
          <a:prstGeom prst="rect">
            <a:avLst/>
          </a:prstGeom>
          <a:noFill/>
          <a:ln>
            <a:solidFill>
              <a:schemeClr val="tx1"/>
            </a:solidFill>
          </a:ln>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$200,000 x 0.559 (kg CO</a:t>
            </a:r>
            <a:r>
              <a:rPr lang="en-US" baseline="-25000"/>
              <a:t>2</a:t>
            </a:r>
            <a:r>
              <a:rPr lang="en-US"/>
              <a:t>e /USD) = </a:t>
            </a:r>
            <a:r>
              <a:rPr lang="en-US" b="1"/>
              <a:t>111,800 kg CO</a:t>
            </a:r>
            <a:r>
              <a:rPr lang="en-US" b="1" baseline="-25000"/>
              <a:t>2</a:t>
            </a:r>
            <a:r>
              <a:rPr lang="en-US" b="1"/>
              <a:t>e</a:t>
            </a:r>
          </a:p>
        </p:txBody>
      </p:sp>
      <p:sp>
        <p:nvSpPr>
          <p:cNvPr id="12" name="TextBox 20">
            <a:extLst>
              <a:ext uri="{FF2B5EF4-FFF2-40B4-BE49-F238E27FC236}">
                <a16:creationId xmlns:a16="http://schemas.microsoft.com/office/drawing/2014/main" id="{8A1791FF-7576-3666-00E3-A9D17176372D}"/>
              </a:ext>
            </a:extLst>
          </p:cNvPr>
          <p:cNvSpPr txBox="1"/>
          <p:nvPr/>
        </p:nvSpPr>
        <p:spPr>
          <a:xfrm>
            <a:off x="1992394" y="5017418"/>
            <a:ext cx="3506058" cy="646331"/>
          </a:xfrm>
          <a:prstGeom prst="rect">
            <a:avLst/>
          </a:prstGeom>
          <a:noFill/>
          <a:ln>
            <a:solidFill>
              <a:schemeClr val="tx1"/>
            </a:solidFill>
          </a:ln>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$3,000,000 x 0.07 (kg CO</a:t>
            </a:r>
            <a:r>
              <a:rPr lang="en-US" baseline="-25000"/>
              <a:t>2</a:t>
            </a:r>
            <a:r>
              <a:rPr lang="en-US"/>
              <a:t>e /USD) = </a:t>
            </a:r>
            <a:r>
              <a:rPr lang="en-US" b="1"/>
              <a:t>210,000 kg CO</a:t>
            </a:r>
            <a:r>
              <a:rPr lang="en-US" b="1" baseline="-25000"/>
              <a:t>2</a:t>
            </a:r>
            <a:r>
              <a:rPr lang="en-US" b="1"/>
              <a:t>e</a:t>
            </a:r>
          </a:p>
        </p:txBody>
      </p:sp>
      <p:sp>
        <p:nvSpPr>
          <p:cNvPr id="13" name="TextBox 13">
            <a:extLst>
              <a:ext uri="{FF2B5EF4-FFF2-40B4-BE49-F238E27FC236}">
                <a16:creationId xmlns:a16="http://schemas.microsoft.com/office/drawing/2014/main" id="{44270DBC-3D0A-8830-6614-C366EB53D597}"/>
              </a:ext>
            </a:extLst>
          </p:cNvPr>
          <p:cNvSpPr txBox="1"/>
          <p:nvPr/>
        </p:nvSpPr>
        <p:spPr>
          <a:xfrm>
            <a:off x="6344911" y="2345787"/>
            <a:ext cx="2511972" cy="646331"/>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i="0" u="none" strike="noStrike">
                <a:solidFill>
                  <a:schemeClr val="bg1"/>
                </a:solidFill>
                <a:effectLst/>
              </a:rPr>
              <a:t>Conversion to mtCO2e</a:t>
            </a:r>
            <a:endParaRPr lang="en-US" b="1">
              <a:solidFill>
                <a:schemeClr val="bg1"/>
              </a:solidFill>
              <a:effectLst/>
            </a:endParaRPr>
          </a:p>
        </p:txBody>
      </p:sp>
      <p:sp>
        <p:nvSpPr>
          <p:cNvPr id="14" name="TextBox 20">
            <a:extLst>
              <a:ext uri="{FF2B5EF4-FFF2-40B4-BE49-F238E27FC236}">
                <a16:creationId xmlns:a16="http://schemas.microsoft.com/office/drawing/2014/main" id="{33048C1D-3AC9-2983-E33A-5CFE72AE0108}"/>
              </a:ext>
            </a:extLst>
          </p:cNvPr>
          <p:cNvSpPr txBox="1"/>
          <p:nvPr/>
        </p:nvSpPr>
        <p:spPr>
          <a:xfrm>
            <a:off x="6096000" y="3164336"/>
            <a:ext cx="3090041" cy="646331"/>
          </a:xfrm>
          <a:prstGeom prst="rect">
            <a:avLst/>
          </a:prstGeom>
          <a:noFill/>
          <a:ln>
            <a:solidFill>
              <a:schemeClr val="tx1"/>
            </a:solidFill>
          </a:ln>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162,000 kg CO</a:t>
            </a:r>
            <a:r>
              <a:rPr lang="en-US" baseline="-25000"/>
              <a:t>2</a:t>
            </a:r>
            <a:r>
              <a:rPr lang="en-US"/>
              <a:t>e / 1,000 = </a:t>
            </a:r>
            <a:r>
              <a:rPr lang="en-US" b="1"/>
              <a:t>162 mt CO</a:t>
            </a:r>
            <a:r>
              <a:rPr lang="en-US" b="1" baseline="-25000"/>
              <a:t>2</a:t>
            </a:r>
            <a:r>
              <a:rPr lang="en-US" b="1"/>
              <a:t>e</a:t>
            </a:r>
          </a:p>
        </p:txBody>
      </p:sp>
      <p:sp>
        <p:nvSpPr>
          <p:cNvPr id="15" name="TextBox 20">
            <a:extLst>
              <a:ext uri="{FF2B5EF4-FFF2-40B4-BE49-F238E27FC236}">
                <a16:creationId xmlns:a16="http://schemas.microsoft.com/office/drawing/2014/main" id="{A0D6177D-2039-C1AB-0EF7-6E11DCAF6552}"/>
              </a:ext>
            </a:extLst>
          </p:cNvPr>
          <p:cNvSpPr txBox="1"/>
          <p:nvPr/>
        </p:nvSpPr>
        <p:spPr>
          <a:xfrm>
            <a:off x="6096000" y="4093502"/>
            <a:ext cx="3090041" cy="646331"/>
          </a:xfrm>
          <a:prstGeom prst="rect">
            <a:avLst/>
          </a:prstGeom>
          <a:noFill/>
          <a:ln>
            <a:solidFill>
              <a:schemeClr val="tx1"/>
            </a:solidFill>
          </a:ln>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111,800 kg CO</a:t>
            </a:r>
            <a:r>
              <a:rPr lang="en-US" baseline="-25000"/>
              <a:t>2</a:t>
            </a:r>
            <a:r>
              <a:rPr lang="en-US"/>
              <a:t>e / 1,000 = </a:t>
            </a:r>
            <a:r>
              <a:rPr lang="en-US" b="1"/>
              <a:t>111.8 mt CO</a:t>
            </a:r>
            <a:r>
              <a:rPr lang="en-US" b="1" baseline="-25000"/>
              <a:t>2</a:t>
            </a:r>
            <a:r>
              <a:rPr lang="en-US" b="1"/>
              <a:t>e </a:t>
            </a:r>
          </a:p>
        </p:txBody>
      </p:sp>
      <p:sp>
        <p:nvSpPr>
          <p:cNvPr id="16" name="TextBox 20">
            <a:extLst>
              <a:ext uri="{FF2B5EF4-FFF2-40B4-BE49-F238E27FC236}">
                <a16:creationId xmlns:a16="http://schemas.microsoft.com/office/drawing/2014/main" id="{7FB6404E-3EDB-F28F-84A5-4BD62315D8B2}"/>
              </a:ext>
            </a:extLst>
          </p:cNvPr>
          <p:cNvSpPr txBox="1"/>
          <p:nvPr/>
        </p:nvSpPr>
        <p:spPr>
          <a:xfrm>
            <a:off x="6096000" y="5011432"/>
            <a:ext cx="3090041" cy="646331"/>
          </a:xfrm>
          <a:prstGeom prst="rect">
            <a:avLst/>
          </a:prstGeom>
          <a:noFill/>
          <a:ln>
            <a:solidFill>
              <a:schemeClr val="tx1"/>
            </a:solidFill>
          </a:ln>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210,000 kg CO</a:t>
            </a:r>
            <a:r>
              <a:rPr lang="en-US" baseline="-25000"/>
              <a:t>2</a:t>
            </a:r>
            <a:r>
              <a:rPr lang="en-US"/>
              <a:t>e / 1,000 = </a:t>
            </a:r>
            <a:r>
              <a:rPr lang="en-US" b="1"/>
              <a:t>210 mt CO</a:t>
            </a:r>
            <a:r>
              <a:rPr lang="en-US" b="1" baseline="-25000"/>
              <a:t>2</a:t>
            </a:r>
            <a:r>
              <a:rPr lang="en-US" b="1"/>
              <a:t>e</a:t>
            </a:r>
          </a:p>
        </p:txBody>
      </p:sp>
      <p:sp>
        <p:nvSpPr>
          <p:cNvPr id="17" name="TextBox 29">
            <a:extLst>
              <a:ext uri="{FF2B5EF4-FFF2-40B4-BE49-F238E27FC236}">
                <a16:creationId xmlns:a16="http://schemas.microsoft.com/office/drawing/2014/main" id="{A6258F1E-ACB0-A110-7367-8376BBE7E059}"/>
              </a:ext>
            </a:extLst>
          </p:cNvPr>
          <p:cNvSpPr txBox="1"/>
          <p:nvPr/>
        </p:nvSpPr>
        <p:spPr>
          <a:xfrm>
            <a:off x="9545148" y="2397535"/>
            <a:ext cx="1787703" cy="646331"/>
          </a:xfrm>
          <a:prstGeom prst="rect">
            <a:avLst/>
          </a:prstGeom>
          <a:solidFill>
            <a:schemeClr val="accent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i="0" u="none" strike="noStrike">
                <a:solidFill>
                  <a:schemeClr val="bg1"/>
                </a:solidFill>
                <a:effectLst/>
              </a:rPr>
              <a:t>Total Emissions</a:t>
            </a:r>
            <a:endParaRPr lang="en-US" b="1">
              <a:solidFill>
                <a:schemeClr val="bg1"/>
              </a:solidFill>
              <a:effectLst/>
            </a:endParaRPr>
          </a:p>
        </p:txBody>
      </p:sp>
      <p:sp>
        <p:nvSpPr>
          <p:cNvPr id="18" name="TextBox 20">
            <a:extLst>
              <a:ext uri="{FF2B5EF4-FFF2-40B4-BE49-F238E27FC236}">
                <a16:creationId xmlns:a16="http://schemas.microsoft.com/office/drawing/2014/main" id="{54CD3E52-F99D-42CC-563D-F74F916F4694}"/>
              </a:ext>
            </a:extLst>
          </p:cNvPr>
          <p:cNvSpPr txBox="1"/>
          <p:nvPr/>
        </p:nvSpPr>
        <p:spPr>
          <a:xfrm>
            <a:off x="9538252" y="3409750"/>
            <a:ext cx="2210866" cy="646331"/>
          </a:xfrm>
          <a:prstGeom prst="rect">
            <a:avLst/>
          </a:prstGeom>
          <a:noFill/>
          <a:ln>
            <a:solidFill>
              <a:schemeClr val="tx1"/>
            </a:solidFill>
          </a:ln>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162 + 111.8 + 210 = </a:t>
            </a:r>
            <a:r>
              <a:rPr lang="en-US" b="1"/>
              <a:t>483.8 mt CO</a:t>
            </a:r>
            <a:r>
              <a:rPr lang="en-US" b="1" baseline="-25000"/>
              <a:t>2</a:t>
            </a:r>
            <a:r>
              <a:rPr lang="en-US" b="1"/>
              <a:t>e</a:t>
            </a:r>
          </a:p>
        </p:txBody>
      </p:sp>
      <p:sp>
        <p:nvSpPr>
          <p:cNvPr id="19" name="TextBox 34">
            <a:extLst>
              <a:ext uri="{FF2B5EF4-FFF2-40B4-BE49-F238E27FC236}">
                <a16:creationId xmlns:a16="http://schemas.microsoft.com/office/drawing/2014/main" id="{7D154DEB-1341-E77F-A919-1BF0A747404F}"/>
              </a:ext>
            </a:extLst>
          </p:cNvPr>
          <p:cNvSpPr txBox="1"/>
          <p:nvPr/>
        </p:nvSpPr>
        <p:spPr>
          <a:xfrm>
            <a:off x="1800103" y="5858572"/>
            <a:ext cx="9704542" cy="646331"/>
          </a:xfrm>
          <a:prstGeom prst="rect">
            <a:avLst/>
          </a:prstGeom>
          <a:solidFill>
            <a:schemeClr val="accent1"/>
          </a:solidFill>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The total Scope 3 Category 1 and 2 emissions related to the company’s purchased goods and services and capital goods is </a:t>
            </a:r>
            <a:r>
              <a:rPr lang="en-US" b="1">
                <a:solidFill>
                  <a:schemeClr val="bg1"/>
                </a:solidFill>
              </a:rPr>
              <a:t>483.8 mt CO</a:t>
            </a:r>
            <a:r>
              <a:rPr lang="en-US" b="1" baseline="-25000">
                <a:solidFill>
                  <a:schemeClr val="bg1"/>
                </a:solidFill>
              </a:rPr>
              <a:t>2</a:t>
            </a:r>
            <a:r>
              <a:rPr lang="en-US" b="1">
                <a:solidFill>
                  <a:schemeClr val="bg1"/>
                </a:solidFill>
              </a:rPr>
              <a:t>e</a:t>
            </a:r>
            <a:endParaRPr lang="en-US">
              <a:solidFill>
                <a:schemeClr val="bg1"/>
              </a:solidFill>
            </a:endParaRPr>
          </a:p>
        </p:txBody>
      </p:sp>
      <p:pic>
        <p:nvPicPr>
          <p:cNvPr id="20" name="Graphic 19" descr="Receipt with solid fill">
            <a:extLst>
              <a:ext uri="{FF2B5EF4-FFF2-40B4-BE49-F238E27FC236}">
                <a16:creationId xmlns:a16="http://schemas.microsoft.com/office/drawing/2014/main" id="{9D815485-D612-C6F4-689C-1EB2C4628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397" y="209744"/>
            <a:ext cx="914400" cy="914400"/>
          </a:xfrm>
          <a:prstGeom prst="rect">
            <a:avLst/>
          </a:prstGeom>
        </p:spPr>
      </p:pic>
    </p:spTree>
    <p:extLst>
      <p:ext uri="{BB962C8B-B14F-4D97-AF65-F5344CB8AC3E}">
        <p14:creationId xmlns:p14="http://schemas.microsoft.com/office/powerpoint/2010/main" val="3650415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805-EA23-E6EA-E06C-794927A7435E}"/>
              </a:ext>
            </a:extLst>
          </p:cNvPr>
          <p:cNvSpPr>
            <a:spLocks noGrp="1"/>
          </p:cNvSpPr>
          <p:nvPr>
            <p:ph type="ctrTitle"/>
          </p:nvPr>
        </p:nvSpPr>
        <p:spPr>
          <a:xfrm>
            <a:off x="457200" y="1146670"/>
            <a:ext cx="8970264" cy="1949450"/>
          </a:xfrm>
        </p:spPr>
        <p:txBody>
          <a:bodyPr/>
          <a:lstStyle/>
          <a:p>
            <a:r>
              <a:rPr lang="en-US"/>
              <a:t>Category 3 – Fuel and Energy Related Activities</a:t>
            </a:r>
          </a:p>
        </p:txBody>
      </p:sp>
      <p:sp>
        <p:nvSpPr>
          <p:cNvPr id="3" name="Subtitle 2">
            <a:extLst>
              <a:ext uri="{FF2B5EF4-FFF2-40B4-BE49-F238E27FC236}">
                <a16:creationId xmlns:a16="http://schemas.microsoft.com/office/drawing/2014/main" id="{F249CEC5-38AA-65C9-C1D2-14C1ADEF231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41A71EB-EA81-CCFC-4A9A-BFC1CE395E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43833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F03-4D81-935F-C75C-5FB42EBB20F7}"/>
              </a:ext>
            </a:extLst>
          </p:cNvPr>
          <p:cNvSpPr>
            <a:spLocks noGrp="1"/>
          </p:cNvSpPr>
          <p:nvPr>
            <p:ph type="title"/>
          </p:nvPr>
        </p:nvSpPr>
        <p:spPr/>
        <p:txBody>
          <a:bodyPr/>
          <a:lstStyle/>
          <a:p>
            <a:r>
              <a:rPr lang="en-US"/>
              <a:t>Definition and Data Collection</a:t>
            </a:r>
          </a:p>
        </p:txBody>
      </p:sp>
      <p:sp>
        <p:nvSpPr>
          <p:cNvPr id="3" name="Text Placeholder 2">
            <a:extLst>
              <a:ext uri="{FF2B5EF4-FFF2-40B4-BE49-F238E27FC236}">
                <a16:creationId xmlns:a16="http://schemas.microsoft.com/office/drawing/2014/main" id="{E17AD97F-48FE-DB6E-6435-8F3E7D932A2C}"/>
              </a:ext>
            </a:extLst>
          </p:cNvPr>
          <p:cNvSpPr>
            <a:spLocks noGrp="1"/>
          </p:cNvSpPr>
          <p:nvPr>
            <p:ph type="body" sz="quarter" idx="10"/>
          </p:nvPr>
        </p:nvSpPr>
        <p:spPr/>
        <p:txBody>
          <a:bodyPr/>
          <a:lstStyle/>
          <a:p>
            <a:r>
              <a:rPr lang="en-US"/>
              <a:t>Category 3: Fuel and Energy Related Activities </a:t>
            </a:r>
          </a:p>
        </p:txBody>
      </p:sp>
      <p:sp>
        <p:nvSpPr>
          <p:cNvPr id="5" name="Rectangle 4">
            <a:extLst>
              <a:ext uri="{FF2B5EF4-FFF2-40B4-BE49-F238E27FC236}">
                <a16:creationId xmlns:a16="http://schemas.microsoft.com/office/drawing/2014/main" id="{D7DBBECD-3A31-F649-9172-E88A2CE5243F}"/>
              </a:ext>
            </a:extLst>
          </p:cNvPr>
          <p:cNvSpPr/>
          <p:nvPr/>
        </p:nvSpPr>
        <p:spPr>
          <a:xfrm>
            <a:off x="1470581" y="2471531"/>
            <a:ext cx="2198777" cy="1463040"/>
          </a:xfrm>
          <a:prstGeom prst="rect">
            <a:avLst/>
          </a:prstGeom>
          <a:solidFill>
            <a:schemeClr val="tx2"/>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Data Requirements</a:t>
            </a:r>
          </a:p>
        </p:txBody>
      </p:sp>
      <p:sp>
        <p:nvSpPr>
          <p:cNvPr id="6" name="Rectangle 5">
            <a:extLst>
              <a:ext uri="{FF2B5EF4-FFF2-40B4-BE49-F238E27FC236}">
                <a16:creationId xmlns:a16="http://schemas.microsoft.com/office/drawing/2014/main" id="{E11CC66B-59DC-8BB2-E508-2CB604002BBF}"/>
              </a:ext>
            </a:extLst>
          </p:cNvPr>
          <p:cNvSpPr/>
          <p:nvPr/>
        </p:nvSpPr>
        <p:spPr>
          <a:xfrm>
            <a:off x="1470581" y="4310930"/>
            <a:ext cx="2228201"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Potential Data Sources</a:t>
            </a:r>
          </a:p>
        </p:txBody>
      </p:sp>
      <p:sp>
        <p:nvSpPr>
          <p:cNvPr id="7" name="Rectangle 6">
            <a:extLst>
              <a:ext uri="{FF2B5EF4-FFF2-40B4-BE49-F238E27FC236}">
                <a16:creationId xmlns:a16="http://schemas.microsoft.com/office/drawing/2014/main" id="{8D65D27E-469C-55E3-C02D-B7715C182C3C}"/>
              </a:ext>
            </a:extLst>
          </p:cNvPr>
          <p:cNvSpPr/>
          <p:nvPr/>
        </p:nvSpPr>
        <p:spPr>
          <a:xfrm>
            <a:off x="3669360" y="2471531"/>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The activity data used to quantify these activities' emissions are the quantity consumed of each energy type, such as electricity or natural gas.</a:t>
            </a:r>
          </a:p>
          <a:p>
            <a:pPr marL="119063" lvl="0" indent="-119063">
              <a:buFont typeface="Arial" panose="020B0604020202020204" pitchFamily="34" charset="0"/>
              <a:buChar char="•"/>
              <a:defRPr/>
            </a:pPr>
            <a:r>
              <a:rPr lang="en-US" sz="1800" kern="0">
                <a:solidFill>
                  <a:prstClr val="black"/>
                </a:solidFill>
              </a:rPr>
              <a:t>No additional data required beyond what is already obtained for the Scope 1 and 2 GHG Inventory</a:t>
            </a:r>
          </a:p>
        </p:txBody>
      </p:sp>
      <p:sp>
        <p:nvSpPr>
          <p:cNvPr id="8" name="Rectangle 7">
            <a:extLst>
              <a:ext uri="{FF2B5EF4-FFF2-40B4-BE49-F238E27FC236}">
                <a16:creationId xmlns:a16="http://schemas.microsoft.com/office/drawing/2014/main" id="{6AB018CE-508E-FA50-8918-C514CDDB0E4A}"/>
              </a:ext>
            </a:extLst>
          </p:cNvPr>
          <p:cNvSpPr/>
          <p:nvPr/>
        </p:nvSpPr>
        <p:spPr>
          <a:xfrm>
            <a:off x="3561974" y="4310930"/>
            <a:ext cx="8131823"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285750" lvl="0" indent="-285750">
              <a:buFont typeface="Arial" panose="020B0604020202020204" pitchFamily="34" charset="0"/>
              <a:buChar char="•"/>
              <a:defRPr/>
            </a:pPr>
            <a:r>
              <a:rPr lang="en-US" sz="1800" kern="0">
                <a:solidFill>
                  <a:prstClr val="black"/>
                </a:solidFill>
              </a:rPr>
              <a:t>Scope 1 &amp; 2 GHG inventory</a:t>
            </a:r>
          </a:p>
          <a:p>
            <a:pPr marL="285750" lvl="0" indent="-285750">
              <a:buFont typeface="Arial" panose="020B0604020202020204" pitchFamily="34" charset="0"/>
              <a:buChar char="•"/>
              <a:defRPr/>
            </a:pPr>
            <a:r>
              <a:rPr lang="en-US" sz="1800" kern="0">
                <a:solidFill>
                  <a:prstClr val="black"/>
                </a:solidFill>
              </a:rPr>
              <a:t>Utility bills, fuel purchase records and other documentation</a:t>
            </a:r>
          </a:p>
        </p:txBody>
      </p:sp>
      <p:sp>
        <p:nvSpPr>
          <p:cNvPr id="9" name="TextBox 8">
            <a:extLst>
              <a:ext uri="{FF2B5EF4-FFF2-40B4-BE49-F238E27FC236}">
                <a16:creationId xmlns:a16="http://schemas.microsoft.com/office/drawing/2014/main" id="{D9B48451-A878-BB92-817C-5C23BAB538BA}"/>
              </a:ext>
            </a:extLst>
          </p:cNvPr>
          <p:cNvSpPr txBox="1"/>
          <p:nvPr/>
        </p:nvSpPr>
        <p:spPr>
          <a:xfrm>
            <a:off x="1375147" y="1383527"/>
            <a:ext cx="10060732" cy="646331"/>
          </a:xfrm>
          <a:prstGeom prst="rect">
            <a:avLst/>
          </a:prstGeom>
          <a:noFill/>
        </p:spPr>
        <p:txBody>
          <a:bodyPr wrap="square">
            <a:spAutoFit/>
          </a:bodyPr>
          <a:lstStyle/>
          <a:p>
            <a:pPr marL="119063" lvl="0" indent="-119063">
              <a:buFont typeface="Arial" panose="020B0604020202020204" pitchFamily="34" charset="0"/>
              <a:buChar char="•"/>
              <a:defRPr/>
            </a:pPr>
            <a:r>
              <a:rPr lang="en-US" sz="1800" kern="0">
                <a:solidFill>
                  <a:prstClr val="black"/>
                </a:solidFill>
              </a:rPr>
              <a:t>The extraction, production, and transportation of energy (fuels and electricity) consumed in the reporting period that are not included in scope 1 or 2</a:t>
            </a:r>
          </a:p>
        </p:txBody>
      </p:sp>
      <p:pic>
        <p:nvPicPr>
          <p:cNvPr id="10" name="Graphic 9" descr="Electric Tower with solid fill">
            <a:extLst>
              <a:ext uri="{FF2B5EF4-FFF2-40B4-BE49-F238E27FC236}">
                <a16:creationId xmlns:a16="http://schemas.microsoft.com/office/drawing/2014/main" id="{3EA47A49-C24E-AC3E-41DE-735E06A0C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397" y="194286"/>
            <a:ext cx="914400" cy="914400"/>
          </a:xfrm>
          <a:prstGeom prst="rect">
            <a:avLst/>
          </a:prstGeom>
        </p:spPr>
      </p:pic>
    </p:spTree>
    <p:extLst>
      <p:ext uri="{BB962C8B-B14F-4D97-AF65-F5344CB8AC3E}">
        <p14:creationId xmlns:p14="http://schemas.microsoft.com/office/powerpoint/2010/main" val="884733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805-EA23-E6EA-E06C-794927A7435E}"/>
              </a:ext>
            </a:extLst>
          </p:cNvPr>
          <p:cNvSpPr>
            <a:spLocks noGrp="1"/>
          </p:cNvSpPr>
          <p:nvPr>
            <p:ph type="ctrTitle"/>
          </p:nvPr>
        </p:nvSpPr>
        <p:spPr>
          <a:xfrm>
            <a:off x="457200" y="1146670"/>
            <a:ext cx="8970264" cy="1949450"/>
          </a:xfrm>
        </p:spPr>
        <p:txBody>
          <a:bodyPr/>
          <a:lstStyle/>
          <a:p>
            <a:r>
              <a:rPr lang="en-US"/>
              <a:t>Category 4 – Upstream Transportation (Priority Category to Calculate)</a:t>
            </a:r>
          </a:p>
        </p:txBody>
      </p:sp>
      <p:sp>
        <p:nvSpPr>
          <p:cNvPr id="3" name="Subtitle 2">
            <a:extLst>
              <a:ext uri="{FF2B5EF4-FFF2-40B4-BE49-F238E27FC236}">
                <a16:creationId xmlns:a16="http://schemas.microsoft.com/office/drawing/2014/main" id="{F249CEC5-38AA-65C9-C1D2-14C1ADEF231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41A71EB-EA81-CCFC-4A9A-BFC1CE395E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84133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F03-4D81-935F-C75C-5FB42EBB20F7}"/>
              </a:ext>
            </a:extLst>
          </p:cNvPr>
          <p:cNvSpPr>
            <a:spLocks noGrp="1"/>
          </p:cNvSpPr>
          <p:nvPr>
            <p:ph type="title"/>
          </p:nvPr>
        </p:nvSpPr>
        <p:spPr/>
        <p:txBody>
          <a:bodyPr/>
          <a:lstStyle/>
          <a:p>
            <a:r>
              <a:rPr lang="en-US"/>
              <a:t>Definition and Data Collection</a:t>
            </a:r>
          </a:p>
        </p:txBody>
      </p:sp>
      <p:sp>
        <p:nvSpPr>
          <p:cNvPr id="3" name="Text Placeholder 2">
            <a:extLst>
              <a:ext uri="{FF2B5EF4-FFF2-40B4-BE49-F238E27FC236}">
                <a16:creationId xmlns:a16="http://schemas.microsoft.com/office/drawing/2014/main" id="{E17AD97F-48FE-DB6E-6435-8F3E7D932A2C}"/>
              </a:ext>
            </a:extLst>
          </p:cNvPr>
          <p:cNvSpPr>
            <a:spLocks noGrp="1"/>
          </p:cNvSpPr>
          <p:nvPr>
            <p:ph type="body" sz="quarter" idx="10"/>
          </p:nvPr>
        </p:nvSpPr>
        <p:spPr/>
        <p:txBody>
          <a:bodyPr/>
          <a:lstStyle/>
          <a:p>
            <a:r>
              <a:rPr lang="en-US"/>
              <a:t>Category 4: Upstream Transportation and Distribution</a:t>
            </a:r>
          </a:p>
        </p:txBody>
      </p:sp>
      <p:sp>
        <p:nvSpPr>
          <p:cNvPr id="5" name="Rectangle 4">
            <a:extLst>
              <a:ext uri="{FF2B5EF4-FFF2-40B4-BE49-F238E27FC236}">
                <a16:creationId xmlns:a16="http://schemas.microsoft.com/office/drawing/2014/main" id="{D7DBBECD-3A31-F649-9172-E88A2CE5243F}"/>
              </a:ext>
            </a:extLst>
          </p:cNvPr>
          <p:cNvSpPr/>
          <p:nvPr/>
        </p:nvSpPr>
        <p:spPr>
          <a:xfrm>
            <a:off x="1470581" y="3044258"/>
            <a:ext cx="2198777" cy="1463040"/>
          </a:xfrm>
          <a:prstGeom prst="rect">
            <a:avLst/>
          </a:prstGeom>
          <a:solidFill>
            <a:schemeClr val="tx2"/>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Data Requirements</a:t>
            </a:r>
          </a:p>
        </p:txBody>
      </p:sp>
      <p:sp>
        <p:nvSpPr>
          <p:cNvPr id="6" name="Rectangle 5">
            <a:extLst>
              <a:ext uri="{FF2B5EF4-FFF2-40B4-BE49-F238E27FC236}">
                <a16:creationId xmlns:a16="http://schemas.microsoft.com/office/drawing/2014/main" id="{E11CC66B-59DC-8BB2-E508-2CB604002BBF}"/>
              </a:ext>
            </a:extLst>
          </p:cNvPr>
          <p:cNvSpPr/>
          <p:nvPr/>
        </p:nvSpPr>
        <p:spPr>
          <a:xfrm>
            <a:off x="1470581" y="4881618"/>
            <a:ext cx="2228201"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Potential Data Sources</a:t>
            </a:r>
          </a:p>
        </p:txBody>
      </p:sp>
      <p:sp>
        <p:nvSpPr>
          <p:cNvPr id="7" name="Rectangle 6">
            <a:extLst>
              <a:ext uri="{FF2B5EF4-FFF2-40B4-BE49-F238E27FC236}">
                <a16:creationId xmlns:a16="http://schemas.microsoft.com/office/drawing/2014/main" id="{8D65D27E-469C-55E3-C02D-B7715C182C3C}"/>
              </a:ext>
            </a:extLst>
          </p:cNvPr>
          <p:cNvSpPr/>
          <p:nvPr/>
        </p:nvSpPr>
        <p:spPr>
          <a:xfrm>
            <a:off x="3669360" y="3044258"/>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Ton-miles by transport mode</a:t>
            </a:r>
          </a:p>
          <a:p>
            <a:pPr marL="119063" lvl="0" indent="-119063">
              <a:buFont typeface="Arial" panose="020B0604020202020204" pitchFamily="34" charset="0"/>
              <a:buChar char="•"/>
              <a:defRPr/>
            </a:pPr>
            <a:r>
              <a:rPr lang="en-US" sz="1800" kern="0">
                <a:solidFill>
                  <a:prstClr val="black"/>
                </a:solidFill>
              </a:rPr>
              <a:t>Tons shipped or miles shipped</a:t>
            </a:r>
            <a:br>
              <a:rPr lang="en-US" sz="1800" kern="0">
                <a:solidFill>
                  <a:prstClr val="black"/>
                </a:solidFill>
              </a:rPr>
            </a:br>
            <a:r>
              <a:rPr lang="en-US" sz="1800" kern="0">
                <a:solidFill>
                  <a:prstClr val="black"/>
                </a:solidFill>
              </a:rPr>
              <a:t>**OR**</a:t>
            </a:r>
          </a:p>
          <a:p>
            <a:pPr marL="119063" lvl="0" indent="-119063">
              <a:buFont typeface="Arial" panose="020B0604020202020204" pitchFamily="34" charset="0"/>
              <a:buChar char="•"/>
              <a:defRPr/>
            </a:pPr>
            <a:r>
              <a:rPr lang="en-US" sz="1800" kern="0">
                <a:solidFill>
                  <a:prstClr val="black"/>
                </a:solidFill>
              </a:rPr>
              <a:t>Aggregated spend by supplier on third-party transport by transport mode</a:t>
            </a:r>
          </a:p>
          <a:p>
            <a:pPr marL="119063" indent="-119063">
              <a:buFont typeface="Arial" panose="020B0604020202020204" pitchFamily="34" charset="0"/>
              <a:buChar char="•"/>
              <a:defRPr/>
            </a:pPr>
            <a:r>
              <a:rPr lang="en-US" sz="1800" kern="0">
                <a:solidFill>
                  <a:prstClr val="black"/>
                </a:solidFill>
              </a:rPr>
              <a:t>Aggregated spend by supplier on third-party distribution by distribution type</a:t>
            </a:r>
          </a:p>
        </p:txBody>
      </p:sp>
      <p:sp>
        <p:nvSpPr>
          <p:cNvPr id="8" name="Rectangle 7">
            <a:extLst>
              <a:ext uri="{FF2B5EF4-FFF2-40B4-BE49-F238E27FC236}">
                <a16:creationId xmlns:a16="http://schemas.microsoft.com/office/drawing/2014/main" id="{6AB018CE-508E-FA50-8918-C514CDDB0E4A}"/>
              </a:ext>
            </a:extLst>
          </p:cNvPr>
          <p:cNvSpPr/>
          <p:nvPr/>
        </p:nvSpPr>
        <p:spPr>
          <a:xfrm>
            <a:off x="3561974" y="4881618"/>
            <a:ext cx="8131823"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Transportation / logistics team</a:t>
            </a:r>
          </a:p>
          <a:p>
            <a:pPr marL="119063" lvl="0" indent="-119063">
              <a:buFont typeface="Arial" panose="020B0604020202020204" pitchFamily="34" charset="0"/>
              <a:buChar char="•"/>
              <a:defRPr/>
            </a:pPr>
            <a:r>
              <a:rPr lang="en-US" sz="1800" kern="0">
                <a:solidFill>
                  <a:prstClr val="black"/>
                </a:solidFill>
              </a:rPr>
              <a:t>Shipping suppliers / vendors (e.g. FedEx, UPS)</a:t>
            </a:r>
          </a:p>
        </p:txBody>
      </p:sp>
      <p:sp>
        <p:nvSpPr>
          <p:cNvPr id="9" name="TextBox 8">
            <a:extLst>
              <a:ext uri="{FF2B5EF4-FFF2-40B4-BE49-F238E27FC236}">
                <a16:creationId xmlns:a16="http://schemas.microsoft.com/office/drawing/2014/main" id="{53E57129-CDD1-4C27-3C46-A9F381D9028C}"/>
              </a:ext>
            </a:extLst>
          </p:cNvPr>
          <p:cNvSpPr txBox="1"/>
          <p:nvPr/>
        </p:nvSpPr>
        <p:spPr>
          <a:xfrm>
            <a:off x="1438858" y="1244862"/>
            <a:ext cx="10753142" cy="1477328"/>
          </a:xfrm>
          <a:prstGeom prst="rect">
            <a:avLst/>
          </a:prstGeom>
          <a:noFill/>
        </p:spPr>
        <p:txBody>
          <a:bodyPr wrap="square">
            <a:spAutoFit/>
          </a:bodyPr>
          <a:lstStyle/>
          <a:p>
            <a:pPr marL="119063" lvl="0" indent="-119063">
              <a:buFont typeface="Arial" panose="020B0604020202020204" pitchFamily="34" charset="0"/>
              <a:buChar char="•"/>
              <a:defRPr/>
            </a:pPr>
            <a:r>
              <a:rPr lang="en-US" sz="1500" kern="0">
                <a:solidFill>
                  <a:prstClr val="black"/>
                </a:solidFill>
              </a:rPr>
              <a:t>Transportation and distribution of products </a:t>
            </a:r>
            <a:r>
              <a:rPr lang="en-US" sz="1500" b="1" kern="0">
                <a:solidFill>
                  <a:prstClr val="black"/>
                </a:solidFill>
              </a:rPr>
              <a:t>purchased by the organization </a:t>
            </a:r>
            <a:r>
              <a:rPr lang="en-US" sz="1500" kern="0">
                <a:solidFill>
                  <a:prstClr val="black"/>
                </a:solidFill>
              </a:rPr>
              <a:t>between Tier 1 suppliers and operations (in vehicles and facilities not owned or controlled by the organization)</a:t>
            </a:r>
          </a:p>
          <a:p>
            <a:pPr marL="119063" lvl="0" indent="-119063">
              <a:buFont typeface="Arial" panose="020B0604020202020204" pitchFamily="34" charset="0"/>
              <a:buChar char="•"/>
              <a:defRPr/>
            </a:pPr>
            <a:r>
              <a:rPr lang="en-US" sz="1500" kern="0">
                <a:solidFill>
                  <a:prstClr val="black"/>
                </a:solidFill>
              </a:rPr>
              <a:t>Other third-party transportation and distribution services </a:t>
            </a:r>
            <a:r>
              <a:rPr lang="en-US" sz="1500" b="1" kern="0">
                <a:solidFill>
                  <a:prstClr val="black"/>
                </a:solidFill>
              </a:rPr>
              <a:t>purchased by the organization</a:t>
            </a:r>
            <a:r>
              <a:rPr lang="en-US" sz="1500" kern="0">
                <a:solidFill>
                  <a:prstClr val="black"/>
                </a:solidFill>
              </a:rPr>
              <a:t>, including inbound logistics, outbound logistics (e.g. of sold products), and transportation and distribution between a company’s own facilities (in vehicles and facilities not owned or controlled by the organization)</a:t>
            </a:r>
          </a:p>
          <a:p>
            <a:pPr marL="119063" lvl="0" indent="-119063">
              <a:buFont typeface="Arial" panose="020B0604020202020204" pitchFamily="34" charset="0"/>
              <a:buChar char="•"/>
              <a:defRPr/>
            </a:pPr>
            <a:r>
              <a:rPr lang="en-US" sz="1500" kern="0">
                <a:solidFill>
                  <a:prstClr val="black"/>
                </a:solidFill>
              </a:rPr>
              <a:t>Includes emissions from both transportation and storage, though transportation is likely the more significant source.</a:t>
            </a:r>
          </a:p>
        </p:txBody>
      </p:sp>
      <p:pic>
        <p:nvPicPr>
          <p:cNvPr id="10" name="Graphic 9" descr="Freight with solid fill">
            <a:extLst>
              <a:ext uri="{FF2B5EF4-FFF2-40B4-BE49-F238E27FC236}">
                <a16:creationId xmlns:a16="http://schemas.microsoft.com/office/drawing/2014/main" id="{E5BD3A08-C460-C560-AA44-EFF7D0EFAA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397" y="143302"/>
            <a:ext cx="914400" cy="914400"/>
          </a:xfrm>
          <a:prstGeom prst="rect">
            <a:avLst/>
          </a:prstGeom>
        </p:spPr>
      </p:pic>
    </p:spTree>
    <p:extLst>
      <p:ext uri="{BB962C8B-B14F-4D97-AF65-F5344CB8AC3E}">
        <p14:creationId xmlns:p14="http://schemas.microsoft.com/office/powerpoint/2010/main" val="597340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3C85-DA5E-3F97-9D77-D10AC868519F}"/>
              </a:ext>
            </a:extLst>
          </p:cNvPr>
          <p:cNvSpPr>
            <a:spLocks noGrp="1"/>
          </p:cNvSpPr>
          <p:nvPr>
            <p:ph type="title"/>
          </p:nvPr>
        </p:nvSpPr>
        <p:spPr/>
        <p:txBody>
          <a:bodyPr/>
          <a:lstStyle/>
          <a:p>
            <a:r>
              <a:rPr lang="en-US"/>
              <a:t>Calculation Methods</a:t>
            </a:r>
          </a:p>
        </p:txBody>
      </p:sp>
      <p:sp>
        <p:nvSpPr>
          <p:cNvPr id="3" name="Text Placeholder 2">
            <a:extLst>
              <a:ext uri="{FF2B5EF4-FFF2-40B4-BE49-F238E27FC236}">
                <a16:creationId xmlns:a16="http://schemas.microsoft.com/office/drawing/2014/main" id="{E3B79524-D2A9-2E16-1980-58D8F554483F}"/>
              </a:ext>
            </a:extLst>
          </p:cNvPr>
          <p:cNvSpPr>
            <a:spLocks noGrp="1"/>
          </p:cNvSpPr>
          <p:nvPr>
            <p:ph type="body" sz="quarter" idx="10"/>
          </p:nvPr>
        </p:nvSpPr>
        <p:spPr/>
        <p:txBody>
          <a:bodyPr/>
          <a:lstStyle/>
          <a:p>
            <a:r>
              <a:rPr lang="en-US"/>
              <a:t>Category 4: Upstream Transportation and Distribution</a:t>
            </a:r>
          </a:p>
        </p:txBody>
      </p:sp>
      <p:sp>
        <p:nvSpPr>
          <p:cNvPr id="4" name="Text Placeholder 3">
            <a:extLst>
              <a:ext uri="{FF2B5EF4-FFF2-40B4-BE49-F238E27FC236}">
                <a16:creationId xmlns:a16="http://schemas.microsoft.com/office/drawing/2014/main" id="{A0163CCB-F926-FBA6-617D-B9CFA00A6B7C}"/>
              </a:ext>
            </a:extLst>
          </p:cNvPr>
          <p:cNvSpPr>
            <a:spLocks noGrp="1"/>
          </p:cNvSpPr>
          <p:nvPr>
            <p:ph type="body" sz="quarter" idx="11"/>
          </p:nvPr>
        </p:nvSpPr>
        <p:spPr>
          <a:xfrm>
            <a:off x="1470581" y="1746250"/>
            <a:ext cx="9871075" cy="3365500"/>
          </a:xfrm>
        </p:spPr>
        <p:txBody>
          <a:bodyPr/>
          <a:lstStyle/>
          <a:p>
            <a:pPr rtl="0" fontAlgn="base"/>
            <a:r>
              <a:rPr lang="en-US" sz="2000" b="1" i="0" u="none" strike="noStrike" kern="1200">
                <a:solidFill>
                  <a:schemeClr val="tx1"/>
                </a:solidFill>
                <a:effectLst/>
              </a:rPr>
              <a:t>Fuel-based method</a:t>
            </a:r>
            <a:r>
              <a:rPr lang="en-US" sz="2000" b="0" i="0" u="none" strike="noStrike" kern="1200">
                <a:solidFill>
                  <a:schemeClr val="tx1"/>
                </a:solidFill>
                <a:effectLst/>
              </a:rPr>
              <a:t>, which involves determining the amount of fuel consumed (i.e., scope 1 and scope 2 emissions of transport providers) and applying the appropriate emission factor for that fuel </a:t>
            </a:r>
            <a:r>
              <a:rPr lang="en-US" sz="2000" b="0" i="0" kern="1200">
                <a:solidFill>
                  <a:schemeClr val="tx1"/>
                </a:solidFill>
                <a:effectLst/>
              </a:rPr>
              <a:t>​</a:t>
            </a:r>
          </a:p>
          <a:p>
            <a:pPr rtl="0" fontAlgn="base"/>
            <a:endParaRPr lang="en-US" sz="2000" b="0" i="0" kern="1200">
              <a:solidFill>
                <a:schemeClr val="tx1"/>
              </a:solidFill>
              <a:effectLst/>
            </a:endParaRPr>
          </a:p>
          <a:p>
            <a:pPr rtl="0" fontAlgn="base"/>
            <a:r>
              <a:rPr lang="en-US" sz="2000" b="1" i="0" u="none" strike="noStrike" kern="1200">
                <a:solidFill>
                  <a:schemeClr val="tx1"/>
                </a:solidFill>
                <a:effectLst/>
              </a:rPr>
              <a:t>Distance-based method</a:t>
            </a:r>
            <a:r>
              <a:rPr lang="en-US" sz="2000" b="0" i="0" u="none" strike="noStrike" kern="1200">
                <a:solidFill>
                  <a:schemeClr val="tx1"/>
                </a:solidFill>
                <a:effectLst/>
              </a:rPr>
              <a:t>, which involves determining the mass, distance, and mode of each shipment, then applying the appropriate mass-distance emission factor for the vehicle used </a:t>
            </a:r>
            <a:r>
              <a:rPr lang="en-US" sz="2000" b="0" i="0" kern="1200">
                <a:solidFill>
                  <a:schemeClr val="tx1"/>
                </a:solidFill>
                <a:effectLst/>
              </a:rPr>
              <a:t>​</a:t>
            </a:r>
          </a:p>
          <a:p>
            <a:pPr rtl="0" fontAlgn="base"/>
            <a:endParaRPr lang="en-US" sz="2000" b="0" i="0" kern="1200">
              <a:solidFill>
                <a:schemeClr val="tx1"/>
              </a:solidFill>
              <a:effectLst/>
            </a:endParaRPr>
          </a:p>
          <a:p>
            <a:pPr rtl="0" fontAlgn="base"/>
            <a:r>
              <a:rPr lang="en-US" sz="2000" b="1" i="0" u="none" strike="noStrike" kern="1200">
                <a:solidFill>
                  <a:schemeClr val="tx1"/>
                </a:solidFill>
                <a:effectLst/>
              </a:rPr>
              <a:t>Spend-based method</a:t>
            </a:r>
            <a:r>
              <a:rPr lang="en-US" sz="2000" b="0" i="0" u="none" strike="noStrike" kern="1200">
                <a:solidFill>
                  <a:schemeClr val="tx1"/>
                </a:solidFill>
                <a:effectLst/>
              </a:rPr>
              <a:t>, which involves determining the amount of money spent on each mode of business travel transport and applying secondary (EEIO) emission factors</a:t>
            </a:r>
            <a:r>
              <a:rPr lang="en-US" sz="2000" b="0" i="0" kern="1200">
                <a:solidFill>
                  <a:schemeClr val="tx1"/>
                </a:solidFill>
                <a:effectLst/>
              </a:rPr>
              <a:t>​</a:t>
            </a:r>
          </a:p>
          <a:p>
            <a:endParaRPr lang="en-US"/>
          </a:p>
        </p:txBody>
      </p:sp>
      <p:pic>
        <p:nvPicPr>
          <p:cNvPr id="5" name="Graphic 4" descr="Freight with solid fill">
            <a:extLst>
              <a:ext uri="{FF2B5EF4-FFF2-40B4-BE49-F238E27FC236}">
                <a16:creationId xmlns:a16="http://schemas.microsoft.com/office/drawing/2014/main" id="{D3F465EA-2572-FF52-651D-7DCCFFA0B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397" y="143302"/>
            <a:ext cx="914400" cy="914400"/>
          </a:xfrm>
          <a:prstGeom prst="rect">
            <a:avLst/>
          </a:prstGeom>
        </p:spPr>
      </p:pic>
    </p:spTree>
    <p:extLst>
      <p:ext uri="{BB962C8B-B14F-4D97-AF65-F5344CB8AC3E}">
        <p14:creationId xmlns:p14="http://schemas.microsoft.com/office/powerpoint/2010/main" val="176937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ECA-4A50-4242-53A3-B89C030823A3}"/>
              </a:ext>
            </a:extLst>
          </p:cNvPr>
          <p:cNvSpPr>
            <a:spLocks noGrp="1"/>
          </p:cNvSpPr>
          <p:nvPr>
            <p:ph type="title"/>
          </p:nvPr>
        </p:nvSpPr>
        <p:spPr/>
        <p:txBody>
          <a:bodyPr/>
          <a:lstStyle/>
          <a:p>
            <a:r>
              <a:rPr lang="en-US"/>
              <a:t>Planned Training Webinars</a:t>
            </a:r>
          </a:p>
        </p:txBody>
      </p:sp>
      <p:graphicFrame>
        <p:nvGraphicFramePr>
          <p:cNvPr id="4" name="Table 3">
            <a:extLst>
              <a:ext uri="{FF2B5EF4-FFF2-40B4-BE49-F238E27FC236}">
                <a16:creationId xmlns:a16="http://schemas.microsoft.com/office/drawing/2014/main" id="{3F9F2D10-CC27-AB6B-4590-F08FB9899559}"/>
              </a:ext>
            </a:extLst>
          </p:cNvPr>
          <p:cNvGraphicFramePr>
            <a:graphicFrameLocks noGrp="1"/>
          </p:cNvGraphicFramePr>
          <p:nvPr>
            <p:extLst>
              <p:ext uri="{D42A27DB-BD31-4B8C-83A1-F6EECF244321}">
                <p14:modId xmlns:p14="http://schemas.microsoft.com/office/powerpoint/2010/main" val="1568165526"/>
              </p:ext>
            </p:extLst>
          </p:nvPr>
        </p:nvGraphicFramePr>
        <p:xfrm>
          <a:off x="1470581" y="1477155"/>
          <a:ext cx="7965519" cy="2491164"/>
        </p:xfrm>
        <a:graphic>
          <a:graphicData uri="http://schemas.openxmlformats.org/drawingml/2006/table">
            <a:tbl>
              <a:tblPr/>
              <a:tblGrid>
                <a:gridCol w="6214709">
                  <a:extLst>
                    <a:ext uri="{9D8B030D-6E8A-4147-A177-3AD203B41FA5}">
                      <a16:colId xmlns:a16="http://schemas.microsoft.com/office/drawing/2014/main" val="1167942506"/>
                    </a:ext>
                  </a:extLst>
                </a:gridCol>
                <a:gridCol w="1750810">
                  <a:extLst>
                    <a:ext uri="{9D8B030D-6E8A-4147-A177-3AD203B41FA5}">
                      <a16:colId xmlns:a16="http://schemas.microsoft.com/office/drawing/2014/main" val="1099618751"/>
                    </a:ext>
                  </a:extLst>
                </a:gridCol>
              </a:tblGrid>
              <a:tr h="415194">
                <a:tc>
                  <a:txBody>
                    <a:bodyPr/>
                    <a:lstStyle/>
                    <a:p>
                      <a:pPr algn="l" rtl="0" fontAlgn="base"/>
                      <a:r>
                        <a:rPr lang="en-US" sz="1400" b="1" i="0">
                          <a:solidFill>
                            <a:schemeClr val="bg1"/>
                          </a:solidFill>
                          <a:effectLst/>
                          <a:latin typeface="+mn-lt"/>
                          <a:cs typeface="Calibri" panose="020F0502020204030204" pitchFamily="34" charset="0"/>
                        </a:rPr>
                        <a:t>Training Topic </a:t>
                      </a:r>
                      <a:r>
                        <a:rPr lang="en-US" sz="1400" b="0" i="0">
                          <a:solidFill>
                            <a:schemeClr val="bg1"/>
                          </a:solidFill>
                          <a:effectLst/>
                          <a:latin typeface="+mn-lt"/>
                          <a:cs typeface="Calibri" panose="020F0502020204030204" pitchFamily="34" charset="0"/>
                        </a:rPr>
                        <a:t> </a:t>
                      </a:r>
                      <a:endParaRPr lang="en-US" sz="2400" b="0" i="0">
                        <a:solidFill>
                          <a:schemeClr val="bg1"/>
                        </a:solidFill>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a:solidFill>
                            <a:schemeClr val="bg1"/>
                          </a:solidFill>
                          <a:effectLst/>
                          <a:latin typeface="+mn-lt"/>
                          <a:cs typeface="Calibri" panose="020F0502020204030204" pitchFamily="34" charset="0"/>
                        </a:rPr>
                        <a:t>Webinar Date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1035209"/>
                  </a:ext>
                </a:extLst>
              </a:tr>
              <a:tr h="415194">
                <a:tc>
                  <a:txBody>
                    <a:bodyPr/>
                    <a:lstStyle/>
                    <a:p>
                      <a:pPr algn="l" rtl="0" fontAlgn="base"/>
                      <a:r>
                        <a:rPr lang="en-US" sz="1400" b="0" i="1">
                          <a:solidFill>
                            <a:srgbClr val="000000"/>
                          </a:solidFill>
                          <a:effectLst/>
                          <a:latin typeface="+mn-lt"/>
                          <a:cs typeface="Calibri" panose="020F0502020204030204" pitchFamily="34" charset="0"/>
                        </a:rPr>
                        <a:t>Scopes 1&amp;2 Accounting Training </a:t>
                      </a:r>
                      <a:endParaRPr lang="en-US" sz="2400" b="0" i="1">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1" kern="1200">
                          <a:solidFill>
                            <a:srgbClr val="000000"/>
                          </a:solidFill>
                          <a:effectLst/>
                          <a:latin typeface="+mn-lt"/>
                          <a:ea typeface="+mn-ea"/>
                          <a:cs typeface="Calibri" panose="020F0502020204030204" pitchFamily="34" charset="0"/>
                        </a:rPr>
                        <a:t>Complete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6437861"/>
                  </a:ext>
                </a:extLst>
              </a:tr>
              <a:tr h="415194">
                <a:tc>
                  <a:txBody>
                    <a:bodyPr/>
                    <a:lstStyle/>
                    <a:p>
                      <a:pPr algn="l" rtl="0" fontAlgn="base"/>
                      <a:r>
                        <a:rPr lang="en-US" sz="1400" b="0" i="0">
                          <a:solidFill>
                            <a:srgbClr val="000000"/>
                          </a:solidFill>
                          <a:effectLst/>
                          <a:latin typeface="+mn-lt"/>
                          <a:cs typeface="Calibri" panose="020F0502020204030204" pitchFamily="34" charset="0"/>
                        </a:rPr>
                        <a:t>Scope 3 Accounting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May 11</a:t>
                      </a:r>
                      <a:r>
                        <a:rPr lang="en-US" sz="1400" b="0" i="0" kern="1200" baseline="30000">
                          <a:solidFill>
                            <a:srgbClr val="000000"/>
                          </a:solidFill>
                          <a:effectLst/>
                          <a:latin typeface="+mn-lt"/>
                          <a:ea typeface="+mn-ea"/>
                          <a:cs typeface="Calibri" panose="020F0502020204030204" pitchFamily="34" charset="0"/>
                        </a:rPr>
                        <a:t>th</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839634"/>
                  </a:ext>
                </a:extLst>
              </a:tr>
              <a:tr h="415194">
                <a:tc>
                  <a:txBody>
                    <a:bodyPr/>
                    <a:lstStyle/>
                    <a:p>
                      <a:pPr algn="l" rtl="0" fontAlgn="base"/>
                      <a:r>
                        <a:rPr lang="en-US" sz="1400" b="0" i="0">
                          <a:solidFill>
                            <a:srgbClr val="000000"/>
                          </a:solidFill>
                          <a:effectLst/>
                          <a:latin typeface="+mn-lt"/>
                          <a:cs typeface="Calibri" panose="020F0502020204030204" pitchFamily="34" charset="0"/>
                        </a:rPr>
                        <a:t>Setting a Science Based Target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May 18</a:t>
                      </a:r>
                      <a:r>
                        <a:rPr lang="en-US" sz="1400" b="0" i="0" kern="1200" baseline="30000">
                          <a:solidFill>
                            <a:srgbClr val="000000"/>
                          </a:solidFill>
                          <a:effectLst/>
                          <a:latin typeface="+mn-lt"/>
                          <a:ea typeface="+mn-ea"/>
                          <a:cs typeface="Calibri" panose="020F0502020204030204" pitchFamily="34" charset="0"/>
                        </a:rPr>
                        <a:t>th</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7672808"/>
                  </a:ext>
                </a:extLst>
              </a:tr>
              <a:tr h="415194">
                <a:tc>
                  <a:txBody>
                    <a:bodyPr/>
                    <a:lstStyle/>
                    <a:p>
                      <a:pPr algn="l" rtl="0" fontAlgn="base"/>
                      <a:r>
                        <a:rPr lang="en-US" sz="1400" b="0" i="0">
                          <a:solidFill>
                            <a:srgbClr val="000000"/>
                          </a:solidFill>
                          <a:effectLst/>
                          <a:latin typeface="+mn-lt"/>
                          <a:cs typeface="Calibri" panose="020F0502020204030204" pitchFamily="34" charset="0"/>
                        </a:rPr>
                        <a:t>Renewable Energy Target and Procurement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May 25</a:t>
                      </a:r>
                      <a:r>
                        <a:rPr lang="en-US" sz="1400" b="0" i="0" kern="1200" baseline="30000">
                          <a:solidFill>
                            <a:srgbClr val="000000"/>
                          </a:solidFill>
                          <a:effectLst/>
                          <a:latin typeface="+mn-lt"/>
                          <a:ea typeface="+mn-ea"/>
                          <a:cs typeface="Calibri" panose="020F0502020204030204" pitchFamily="34" charset="0"/>
                        </a:rPr>
                        <a:t>th</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725187"/>
                  </a:ext>
                </a:extLst>
              </a:tr>
              <a:tr h="415194">
                <a:tc>
                  <a:txBody>
                    <a:bodyPr/>
                    <a:lstStyle/>
                    <a:p>
                      <a:pPr algn="l" rtl="0" fontAlgn="base"/>
                      <a:r>
                        <a:rPr lang="en-US" sz="1400" b="0" i="0">
                          <a:solidFill>
                            <a:srgbClr val="000000"/>
                          </a:solidFill>
                          <a:effectLst/>
                          <a:latin typeface="+mn-lt"/>
                          <a:cs typeface="Calibri" panose="020F0502020204030204" pitchFamily="34" charset="0"/>
                        </a:rPr>
                        <a:t>Product Carbon Footprint Training  </a:t>
                      </a:r>
                      <a:endParaRPr lang="en-US" sz="2400" b="0" i="0">
                        <a:effectLst/>
                        <a:latin typeface="+mn-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ase" latinLnBrk="0" hangingPunct="1"/>
                      <a:r>
                        <a:rPr lang="en-US" sz="1400" b="0" i="0" kern="1200">
                          <a:solidFill>
                            <a:srgbClr val="000000"/>
                          </a:solidFill>
                          <a:effectLst/>
                          <a:latin typeface="+mn-lt"/>
                          <a:ea typeface="+mn-ea"/>
                          <a:cs typeface="Calibri" panose="020F0502020204030204" pitchFamily="34" charset="0"/>
                        </a:rPr>
                        <a:t>June 1</a:t>
                      </a:r>
                      <a:r>
                        <a:rPr lang="en-US" sz="1400" b="0" i="0" kern="1200" baseline="30000">
                          <a:solidFill>
                            <a:srgbClr val="000000"/>
                          </a:solidFill>
                          <a:effectLst/>
                          <a:latin typeface="+mn-lt"/>
                          <a:ea typeface="+mn-ea"/>
                          <a:cs typeface="Calibri" panose="020F0502020204030204" pitchFamily="34" charset="0"/>
                        </a:rPr>
                        <a:t>st</a:t>
                      </a:r>
                      <a:r>
                        <a:rPr lang="en-US" sz="1400" b="0" i="0" kern="1200">
                          <a:solidFill>
                            <a:srgbClr val="000000"/>
                          </a:solidFill>
                          <a:effectLst/>
                          <a:latin typeface="+mn-lt"/>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992283"/>
                  </a:ext>
                </a:extLst>
              </a:tr>
            </a:tbl>
          </a:graphicData>
        </a:graphic>
      </p:graphicFrame>
      <p:sp>
        <p:nvSpPr>
          <p:cNvPr id="5" name="TextBox 4">
            <a:extLst>
              <a:ext uri="{FF2B5EF4-FFF2-40B4-BE49-F238E27FC236}">
                <a16:creationId xmlns:a16="http://schemas.microsoft.com/office/drawing/2014/main" id="{FD964D57-A612-AA98-E638-A02259624067}"/>
              </a:ext>
            </a:extLst>
          </p:cNvPr>
          <p:cNvSpPr txBox="1"/>
          <p:nvPr/>
        </p:nvSpPr>
        <p:spPr>
          <a:xfrm>
            <a:off x="1470580" y="5225598"/>
            <a:ext cx="7799879" cy="646331"/>
          </a:xfrm>
          <a:prstGeom prst="rect">
            <a:avLst/>
          </a:prstGeom>
          <a:noFill/>
        </p:spPr>
        <p:txBody>
          <a:bodyPr wrap="square" lIns="91440" tIns="45720" rIns="91440" bIns="45720" rtlCol="0">
            <a:spAutoFit/>
          </a:bodyPr>
          <a:lstStyle/>
          <a:p>
            <a:pPr algn="l"/>
            <a:r>
              <a:rPr lang="en-US"/>
              <a:t>Suppliers that are required to attend specific trainings based on maturity level will be notified by email. All trainings are optional for all suppliers.</a:t>
            </a:r>
          </a:p>
        </p:txBody>
      </p:sp>
      <p:cxnSp>
        <p:nvCxnSpPr>
          <p:cNvPr id="6" name="Straight Connector 5">
            <a:extLst>
              <a:ext uri="{FF2B5EF4-FFF2-40B4-BE49-F238E27FC236}">
                <a16:creationId xmlns:a16="http://schemas.microsoft.com/office/drawing/2014/main" id="{9378F273-A2A8-47BE-BCBB-72D894C2BC3E}"/>
              </a:ext>
            </a:extLst>
          </p:cNvPr>
          <p:cNvCxnSpPr>
            <a:cxnSpLocks/>
          </p:cNvCxnSpPr>
          <p:nvPr/>
        </p:nvCxnSpPr>
        <p:spPr>
          <a:xfrm>
            <a:off x="1553403" y="5092875"/>
            <a:ext cx="1608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463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DE22-C506-220B-FD7A-F7FBE0FA198F}"/>
              </a:ext>
            </a:extLst>
          </p:cNvPr>
          <p:cNvSpPr>
            <a:spLocks noGrp="1"/>
          </p:cNvSpPr>
          <p:nvPr>
            <p:ph type="title"/>
          </p:nvPr>
        </p:nvSpPr>
        <p:spPr/>
        <p:txBody>
          <a:bodyPr/>
          <a:lstStyle/>
          <a:p>
            <a:r>
              <a:rPr lang="en-US"/>
              <a:t>Selecting which Calculation Method to Use </a:t>
            </a:r>
          </a:p>
        </p:txBody>
      </p:sp>
      <p:sp>
        <p:nvSpPr>
          <p:cNvPr id="3" name="Text Placeholder 2">
            <a:extLst>
              <a:ext uri="{FF2B5EF4-FFF2-40B4-BE49-F238E27FC236}">
                <a16:creationId xmlns:a16="http://schemas.microsoft.com/office/drawing/2014/main" id="{75D8E757-67C1-9754-5F66-38263D102537}"/>
              </a:ext>
            </a:extLst>
          </p:cNvPr>
          <p:cNvSpPr>
            <a:spLocks noGrp="1"/>
          </p:cNvSpPr>
          <p:nvPr>
            <p:ph type="body" sz="quarter" idx="10"/>
          </p:nvPr>
        </p:nvSpPr>
        <p:spPr/>
        <p:txBody>
          <a:bodyPr/>
          <a:lstStyle/>
          <a:p>
            <a:r>
              <a:rPr lang="en-US"/>
              <a:t>Category 4: Upstream Transportation and Distribution</a:t>
            </a:r>
          </a:p>
        </p:txBody>
      </p:sp>
      <p:pic>
        <p:nvPicPr>
          <p:cNvPr id="6" name="Picture 5">
            <a:extLst>
              <a:ext uri="{FF2B5EF4-FFF2-40B4-BE49-F238E27FC236}">
                <a16:creationId xmlns:a16="http://schemas.microsoft.com/office/drawing/2014/main" id="{ED76C0D3-B949-1759-3D86-24DC63EE6ACB}"/>
              </a:ext>
            </a:extLst>
          </p:cNvPr>
          <p:cNvPicPr>
            <a:picLocks noChangeAspect="1"/>
          </p:cNvPicPr>
          <p:nvPr/>
        </p:nvPicPr>
        <p:blipFill rotWithShape="1">
          <a:blip r:embed="rId2"/>
          <a:srcRect l="418" t="676" r="-418" b="4037"/>
          <a:stretch/>
        </p:blipFill>
        <p:spPr>
          <a:xfrm>
            <a:off x="2476980" y="1458930"/>
            <a:ext cx="8251725" cy="4849591"/>
          </a:xfrm>
          <a:prstGeom prst="rect">
            <a:avLst/>
          </a:prstGeom>
        </p:spPr>
      </p:pic>
      <p:sp>
        <p:nvSpPr>
          <p:cNvPr id="7" name="TextBox 6">
            <a:extLst>
              <a:ext uri="{FF2B5EF4-FFF2-40B4-BE49-F238E27FC236}">
                <a16:creationId xmlns:a16="http://schemas.microsoft.com/office/drawing/2014/main" id="{4AC646EC-4846-6D1D-0A00-226C8305BC96}"/>
              </a:ext>
            </a:extLst>
          </p:cNvPr>
          <p:cNvSpPr txBox="1"/>
          <p:nvPr/>
        </p:nvSpPr>
        <p:spPr>
          <a:xfrm>
            <a:off x="4161033" y="6555992"/>
            <a:ext cx="8445357" cy="215444"/>
          </a:xfrm>
          <a:prstGeom prst="rect">
            <a:avLst/>
          </a:prstGeom>
          <a:noFill/>
        </p:spPr>
        <p:txBody>
          <a:bodyPr wrap="square" lIns="91440" tIns="45720" rIns="91440" bIns="45720" rtlCol="0">
            <a:spAutoFit/>
          </a:bodyPr>
          <a:lstStyle/>
          <a:p>
            <a:pPr algn="l"/>
            <a:r>
              <a:rPr lang="en-US" sz="800"/>
              <a:t>Source: </a:t>
            </a:r>
            <a:r>
              <a:rPr lang="en-US" sz="800">
                <a:hlinkClick r:id="rId3"/>
              </a:rPr>
              <a:t>https://ghgprotocol.org/sites/default/files/standards_supporting/Chapter4.pdf</a:t>
            </a:r>
            <a:r>
              <a:rPr lang="en-US" sz="800"/>
              <a:t> </a:t>
            </a:r>
          </a:p>
        </p:txBody>
      </p:sp>
      <p:pic>
        <p:nvPicPr>
          <p:cNvPr id="4" name="Graphic 3" descr="Freight with solid fill">
            <a:extLst>
              <a:ext uri="{FF2B5EF4-FFF2-40B4-BE49-F238E27FC236}">
                <a16:creationId xmlns:a16="http://schemas.microsoft.com/office/drawing/2014/main" id="{35E9A624-D4D9-D65B-EBD2-9A86A15E59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79397" y="143302"/>
            <a:ext cx="914400" cy="914400"/>
          </a:xfrm>
          <a:prstGeom prst="rect">
            <a:avLst/>
          </a:prstGeom>
        </p:spPr>
      </p:pic>
    </p:spTree>
    <p:extLst>
      <p:ext uri="{BB962C8B-B14F-4D97-AF65-F5344CB8AC3E}">
        <p14:creationId xmlns:p14="http://schemas.microsoft.com/office/powerpoint/2010/main" val="3351451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06145A-95DE-F1A6-1BFB-628461CD37DC}"/>
              </a:ext>
            </a:extLst>
          </p:cNvPr>
          <p:cNvSpPr txBox="1">
            <a:spLocks/>
          </p:cNvSpPr>
          <p:nvPr/>
        </p:nvSpPr>
        <p:spPr>
          <a:xfrm>
            <a:off x="774640" y="178962"/>
            <a:ext cx="11018520" cy="553998"/>
          </a:xfrm>
          <a:prstGeom prst="rect">
            <a:avLst/>
          </a:prstGeom>
        </p:spPr>
        <p:txBody>
          <a:bodyPr/>
          <a:lstStyle>
            <a:lvl1pPr algn="l" defTabSz="914400" rtl="0" eaLnBrk="1" latinLnBrk="0" hangingPunct="1">
              <a:spcBef>
                <a:spcPct val="0"/>
              </a:spcBef>
              <a:buNone/>
              <a:defRPr sz="2200" b="1" kern="1200">
                <a:solidFill>
                  <a:schemeClr val="tx1"/>
                </a:solidFill>
                <a:latin typeface="+mj-lt"/>
                <a:ea typeface="+mj-ea"/>
                <a:cs typeface="+mj-cs"/>
              </a:defRPr>
            </a:lvl1pPr>
          </a:lstStyle>
          <a:p>
            <a:r>
              <a:rPr lang="en-US"/>
              <a:t>Sample Calculation Scope 3 Category 4 (Distance-Based Method)</a:t>
            </a:r>
          </a:p>
        </p:txBody>
      </p:sp>
      <p:graphicFrame>
        <p:nvGraphicFramePr>
          <p:cNvPr id="20" name="Table 20">
            <a:extLst>
              <a:ext uri="{FF2B5EF4-FFF2-40B4-BE49-F238E27FC236}">
                <a16:creationId xmlns:a16="http://schemas.microsoft.com/office/drawing/2014/main" id="{ED2C2538-7CA4-2470-A0DF-28A8CC65BAF5}"/>
              </a:ext>
            </a:extLst>
          </p:cNvPr>
          <p:cNvGraphicFramePr>
            <a:graphicFrameLocks noGrp="1"/>
          </p:cNvGraphicFramePr>
          <p:nvPr/>
        </p:nvGraphicFramePr>
        <p:xfrm>
          <a:off x="865312" y="746580"/>
          <a:ext cx="10461375" cy="2560320"/>
        </p:xfrm>
        <a:graphic>
          <a:graphicData uri="http://schemas.openxmlformats.org/drawingml/2006/table">
            <a:tbl>
              <a:tblPr firstRow="1" bandRow="1">
                <a:tableStyleId>{5C22544A-7EE6-4342-B048-85BDC9FD1C3A}</a:tableStyleId>
              </a:tblPr>
              <a:tblGrid>
                <a:gridCol w="2092275">
                  <a:extLst>
                    <a:ext uri="{9D8B030D-6E8A-4147-A177-3AD203B41FA5}">
                      <a16:colId xmlns:a16="http://schemas.microsoft.com/office/drawing/2014/main" val="1446666"/>
                    </a:ext>
                  </a:extLst>
                </a:gridCol>
                <a:gridCol w="2092275">
                  <a:extLst>
                    <a:ext uri="{9D8B030D-6E8A-4147-A177-3AD203B41FA5}">
                      <a16:colId xmlns:a16="http://schemas.microsoft.com/office/drawing/2014/main" val="4129999931"/>
                    </a:ext>
                  </a:extLst>
                </a:gridCol>
                <a:gridCol w="2092275">
                  <a:extLst>
                    <a:ext uri="{9D8B030D-6E8A-4147-A177-3AD203B41FA5}">
                      <a16:colId xmlns:a16="http://schemas.microsoft.com/office/drawing/2014/main" val="2146215904"/>
                    </a:ext>
                  </a:extLst>
                </a:gridCol>
                <a:gridCol w="2092275">
                  <a:extLst>
                    <a:ext uri="{9D8B030D-6E8A-4147-A177-3AD203B41FA5}">
                      <a16:colId xmlns:a16="http://schemas.microsoft.com/office/drawing/2014/main" val="667743224"/>
                    </a:ext>
                  </a:extLst>
                </a:gridCol>
                <a:gridCol w="2092275">
                  <a:extLst>
                    <a:ext uri="{9D8B030D-6E8A-4147-A177-3AD203B41FA5}">
                      <a16:colId xmlns:a16="http://schemas.microsoft.com/office/drawing/2014/main" val="2399263132"/>
                    </a:ext>
                  </a:extLst>
                </a:gridCol>
              </a:tblGrid>
              <a:tr h="739264">
                <a:tc>
                  <a:txBody>
                    <a:bodyPr/>
                    <a:lstStyle/>
                    <a:p>
                      <a:r>
                        <a:rPr lang="en-US"/>
                        <a:t>Supplier</a:t>
                      </a:r>
                    </a:p>
                  </a:txBody>
                  <a:tcPr/>
                </a:tc>
                <a:tc>
                  <a:txBody>
                    <a:bodyPr/>
                    <a:lstStyle/>
                    <a:p>
                      <a:r>
                        <a:rPr lang="en-US"/>
                        <a:t>Mass Transported (tonne)</a:t>
                      </a:r>
                    </a:p>
                  </a:txBody>
                  <a:tcPr/>
                </a:tc>
                <a:tc>
                  <a:txBody>
                    <a:bodyPr/>
                    <a:lstStyle/>
                    <a:p>
                      <a:r>
                        <a:rPr lang="en-US"/>
                        <a:t>Distance Transported (km)</a:t>
                      </a:r>
                    </a:p>
                  </a:txBody>
                  <a:tcPr/>
                </a:tc>
                <a:tc>
                  <a:txBody>
                    <a:bodyPr/>
                    <a:lstStyle/>
                    <a:p>
                      <a:r>
                        <a:rPr lang="fr-FR"/>
                        <a:t>Transport mode or </a:t>
                      </a:r>
                      <a:r>
                        <a:rPr lang="fr-FR" err="1"/>
                        <a:t>vehicle</a:t>
                      </a:r>
                      <a:r>
                        <a:rPr lang="fr-FR"/>
                        <a:t> type</a:t>
                      </a:r>
                      <a:endParaRPr lang="en-US"/>
                    </a:p>
                  </a:txBody>
                  <a:tcPr/>
                </a:tc>
                <a:tc>
                  <a:txBody>
                    <a:bodyPr/>
                    <a:lstStyle/>
                    <a:p>
                      <a:r>
                        <a:rPr lang="en-US"/>
                        <a:t>Emissions Factor (kgCO2e/</a:t>
                      </a:r>
                      <a:r>
                        <a:rPr lang="en-US" err="1"/>
                        <a:t>tonne</a:t>
                      </a:r>
                      <a:r>
                        <a:rPr lang="en-US"/>
                        <a:t>-km)</a:t>
                      </a:r>
                    </a:p>
                  </a:txBody>
                  <a:tcPr/>
                </a:tc>
                <a:extLst>
                  <a:ext uri="{0D108BD9-81ED-4DB2-BD59-A6C34878D82A}">
                    <a16:rowId xmlns:a16="http://schemas.microsoft.com/office/drawing/2014/main" val="3802717928"/>
                  </a:ext>
                </a:extLst>
              </a:tr>
              <a:tr h="363218">
                <a:tc>
                  <a:txBody>
                    <a:bodyPr/>
                    <a:lstStyle/>
                    <a:p>
                      <a:r>
                        <a:rPr lang="en-US"/>
                        <a:t>1</a:t>
                      </a:r>
                    </a:p>
                  </a:txBody>
                  <a:tcPr/>
                </a:tc>
                <a:tc>
                  <a:txBody>
                    <a:bodyPr/>
                    <a:lstStyle/>
                    <a:p>
                      <a:r>
                        <a:rPr lang="en-US"/>
                        <a:t>20,000</a:t>
                      </a:r>
                    </a:p>
                  </a:txBody>
                  <a:tcPr/>
                </a:tc>
                <a:tc>
                  <a:txBody>
                    <a:bodyPr/>
                    <a:lstStyle/>
                    <a:p>
                      <a:r>
                        <a:rPr lang="en-US"/>
                        <a:t>2,000</a:t>
                      </a:r>
                    </a:p>
                  </a:txBody>
                  <a:tcPr/>
                </a:tc>
                <a:tc>
                  <a:txBody>
                    <a:bodyPr/>
                    <a:lstStyle/>
                    <a:p>
                      <a:r>
                        <a:rPr lang="en-US"/>
                        <a:t>Truck (rigid, &gt; 3.5-7.5t)</a:t>
                      </a:r>
                    </a:p>
                  </a:txBody>
                  <a:tcPr/>
                </a:tc>
                <a:tc>
                  <a:txBody>
                    <a:bodyPr/>
                    <a:lstStyle/>
                    <a:p>
                      <a:r>
                        <a:rPr lang="en-US"/>
                        <a:t>0.2</a:t>
                      </a:r>
                    </a:p>
                  </a:txBody>
                  <a:tcPr/>
                </a:tc>
                <a:extLst>
                  <a:ext uri="{0D108BD9-81ED-4DB2-BD59-A6C34878D82A}">
                    <a16:rowId xmlns:a16="http://schemas.microsoft.com/office/drawing/2014/main" val="1103721531"/>
                  </a:ext>
                </a:extLst>
              </a:tr>
              <a:tr h="363218">
                <a:tc>
                  <a:txBody>
                    <a:bodyPr/>
                    <a:lstStyle/>
                    <a:p>
                      <a:r>
                        <a:rPr lang="en-US"/>
                        <a:t>2</a:t>
                      </a:r>
                    </a:p>
                  </a:txBody>
                  <a:tcPr/>
                </a:tc>
                <a:tc>
                  <a:txBody>
                    <a:bodyPr/>
                    <a:lstStyle/>
                    <a:p>
                      <a:r>
                        <a:rPr lang="en-US"/>
                        <a:t>10,000</a:t>
                      </a:r>
                    </a:p>
                  </a:txBody>
                  <a:tcPr/>
                </a:tc>
                <a:tc>
                  <a:txBody>
                    <a:bodyPr/>
                    <a:lstStyle/>
                    <a:p>
                      <a:r>
                        <a:rPr lang="en-US"/>
                        <a:t>3,000</a:t>
                      </a:r>
                    </a:p>
                  </a:txBody>
                  <a:tcPr/>
                </a:tc>
                <a:tc>
                  <a:txBody>
                    <a:bodyPr/>
                    <a:lstStyle/>
                    <a:p>
                      <a:r>
                        <a:rPr lang="en-US"/>
                        <a:t>Air (long haul)</a:t>
                      </a:r>
                    </a:p>
                  </a:txBody>
                  <a:tcPr/>
                </a:tc>
                <a:tc>
                  <a:txBody>
                    <a:bodyPr/>
                    <a:lstStyle/>
                    <a:p>
                      <a:r>
                        <a:rPr lang="en-US"/>
                        <a:t>1.0</a:t>
                      </a:r>
                    </a:p>
                  </a:txBody>
                  <a:tcPr/>
                </a:tc>
                <a:extLst>
                  <a:ext uri="{0D108BD9-81ED-4DB2-BD59-A6C34878D82A}">
                    <a16:rowId xmlns:a16="http://schemas.microsoft.com/office/drawing/2014/main" val="2284851561"/>
                  </a:ext>
                </a:extLst>
              </a:tr>
              <a:tr h="363218">
                <a:tc>
                  <a:txBody>
                    <a:bodyPr/>
                    <a:lstStyle/>
                    <a:p>
                      <a:r>
                        <a:rPr lang="en-US"/>
                        <a:t>3</a:t>
                      </a:r>
                    </a:p>
                  </a:txBody>
                  <a:tcPr/>
                </a:tc>
                <a:tc>
                  <a:txBody>
                    <a:bodyPr/>
                    <a:lstStyle/>
                    <a:p>
                      <a:r>
                        <a:rPr lang="en-US"/>
                        <a:t>600,000</a:t>
                      </a:r>
                    </a:p>
                  </a:txBody>
                  <a:tcPr/>
                </a:tc>
                <a:tc>
                  <a:txBody>
                    <a:bodyPr/>
                    <a:lstStyle/>
                    <a:p>
                      <a:r>
                        <a:rPr lang="en-US"/>
                        <a:t>4,000</a:t>
                      </a:r>
                    </a:p>
                  </a:txBody>
                  <a:tcPr/>
                </a:tc>
                <a:tc>
                  <a:txBody>
                    <a:bodyPr/>
                    <a:lstStyle/>
                    <a:p>
                      <a:r>
                        <a:rPr lang="en-US"/>
                        <a:t>Container (2,000-2,999TEU)</a:t>
                      </a:r>
                    </a:p>
                  </a:txBody>
                  <a:tcPr/>
                </a:tc>
                <a:tc>
                  <a:txBody>
                    <a:bodyPr/>
                    <a:lstStyle/>
                    <a:p>
                      <a:r>
                        <a:rPr lang="en-US"/>
                        <a:t>0.05</a:t>
                      </a:r>
                    </a:p>
                  </a:txBody>
                  <a:tcPr/>
                </a:tc>
                <a:extLst>
                  <a:ext uri="{0D108BD9-81ED-4DB2-BD59-A6C34878D82A}">
                    <a16:rowId xmlns:a16="http://schemas.microsoft.com/office/drawing/2014/main" val="3144555754"/>
                  </a:ext>
                </a:extLst>
              </a:tr>
            </a:tbl>
          </a:graphicData>
        </a:graphic>
      </p:graphicFrame>
      <p:graphicFrame>
        <p:nvGraphicFramePr>
          <p:cNvPr id="23" name="Table 23">
            <a:extLst>
              <a:ext uri="{FF2B5EF4-FFF2-40B4-BE49-F238E27FC236}">
                <a16:creationId xmlns:a16="http://schemas.microsoft.com/office/drawing/2014/main" id="{6BC92672-6672-5FB6-8B64-F63EDBF9165C}"/>
              </a:ext>
            </a:extLst>
          </p:cNvPr>
          <p:cNvGraphicFramePr>
            <a:graphicFrameLocks noGrp="1"/>
          </p:cNvGraphicFramePr>
          <p:nvPr>
            <p:extLst>
              <p:ext uri="{D42A27DB-BD31-4B8C-83A1-F6EECF244321}">
                <p14:modId xmlns:p14="http://schemas.microsoft.com/office/powerpoint/2010/main" val="2372886454"/>
              </p:ext>
            </p:extLst>
          </p:nvPr>
        </p:nvGraphicFramePr>
        <p:xfrm>
          <a:off x="1296825" y="3497162"/>
          <a:ext cx="9598347" cy="2338559"/>
        </p:xfrm>
        <a:graphic>
          <a:graphicData uri="http://schemas.openxmlformats.org/drawingml/2006/table">
            <a:tbl>
              <a:tblPr firstRow="1" bandRow="1">
                <a:tableStyleId>{2D5ABB26-0587-4C30-8999-92F81FD0307C}</a:tableStyleId>
              </a:tblPr>
              <a:tblGrid>
                <a:gridCol w="1678710">
                  <a:extLst>
                    <a:ext uri="{9D8B030D-6E8A-4147-A177-3AD203B41FA5}">
                      <a16:colId xmlns:a16="http://schemas.microsoft.com/office/drawing/2014/main" val="4029641836"/>
                    </a:ext>
                  </a:extLst>
                </a:gridCol>
                <a:gridCol w="7919637">
                  <a:extLst>
                    <a:ext uri="{9D8B030D-6E8A-4147-A177-3AD203B41FA5}">
                      <a16:colId xmlns:a16="http://schemas.microsoft.com/office/drawing/2014/main" val="3581544949"/>
                    </a:ext>
                  </a:extLst>
                </a:gridCol>
              </a:tblGrid>
              <a:tr h="475091">
                <a:tc>
                  <a:txBody>
                    <a:bodyPr/>
                    <a:lstStyle/>
                    <a:p>
                      <a:r>
                        <a:rPr lang="en-US" sz="1500" b="1"/>
                        <a:t>Mode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a:t>Emissions Calculation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337026"/>
                  </a:ext>
                </a:extLst>
              </a:tr>
              <a:tr h="475091">
                <a:tc>
                  <a:txBody>
                    <a:bodyPr/>
                    <a:lstStyle/>
                    <a:p>
                      <a:r>
                        <a:rPr lang="en-US" sz="1500"/>
                        <a:t>Truck</a:t>
                      </a:r>
                    </a:p>
                  </a:txBody>
                  <a:tcPr>
                    <a:lnT w="12700" cap="flat" cmpd="sng" algn="ctr">
                      <a:solidFill>
                        <a:schemeClr val="tx1"/>
                      </a:solidFill>
                      <a:prstDash val="solid"/>
                      <a:round/>
                      <a:headEnd type="none" w="med" len="med"/>
                      <a:tailEnd type="none" w="med" len="med"/>
                    </a:lnT>
                  </a:tcPr>
                </a:tc>
                <a:tc>
                  <a:txBody>
                    <a:bodyPr/>
                    <a:lstStyle/>
                    <a:p>
                      <a:r>
                        <a:rPr lang="en-US" sz="1500"/>
                        <a:t>20,000 tonnne x 2,000km x 0.2 kgCO</a:t>
                      </a:r>
                      <a:r>
                        <a:rPr lang="en-US" sz="1500" baseline="-25000"/>
                        <a:t>2</a:t>
                      </a:r>
                      <a:r>
                        <a:rPr lang="en-US" sz="1500"/>
                        <a:t>e/tonne-km = </a:t>
                      </a:r>
                      <a:r>
                        <a:rPr lang="en-US" sz="1500" b="1"/>
                        <a:t>8,000,000 kg CO</a:t>
                      </a:r>
                      <a:r>
                        <a:rPr lang="en-US" sz="1500" b="1" baseline="-25000"/>
                        <a:t>2</a:t>
                      </a:r>
                      <a:r>
                        <a:rPr lang="en-US" sz="1500" b="1"/>
                        <a:t>e</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4753777"/>
                  </a:ext>
                </a:extLst>
              </a:tr>
              <a:tr h="475091">
                <a:tc>
                  <a:txBody>
                    <a:bodyPr/>
                    <a:lstStyle/>
                    <a:p>
                      <a:r>
                        <a:rPr lang="en-US" sz="1500"/>
                        <a:t>Air</a:t>
                      </a:r>
                    </a:p>
                  </a:txBody>
                  <a:tcPr/>
                </a:tc>
                <a:tc>
                  <a:txBody>
                    <a:bodyPr/>
                    <a:lstStyle/>
                    <a:p>
                      <a:r>
                        <a:rPr lang="en-US" sz="1500"/>
                        <a:t>10,000 tonne x 3,000 km x 1 kgCO</a:t>
                      </a:r>
                      <a:r>
                        <a:rPr lang="en-US" sz="1500" baseline="-25000"/>
                        <a:t>2</a:t>
                      </a:r>
                      <a:r>
                        <a:rPr lang="en-US" sz="1500"/>
                        <a:t>e/tonne-km = </a:t>
                      </a:r>
                      <a:r>
                        <a:rPr lang="en-US" sz="1500" b="1"/>
                        <a:t>30,000,000 kg CO</a:t>
                      </a:r>
                      <a:r>
                        <a:rPr lang="en-US" sz="1500" b="1" baseline="-25000"/>
                        <a:t>2</a:t>
                      </a:r>
                      <a:r>
                        <a:rPr lang="en-US" sz="1500" b="1"/>
                        <a:t>e</a:t>
                      </a:r>
                    </a:p>
                  </a:txBody>
                  <a:tcPr/>
                </a:tc>
                <a:extLst>
                  <a:ext uri="{0D108BD9-81ED-4DB2-BD59-A6C34878D82A}">
                    <a16:rowId xmlns:a16="http://schemas.microsoft.com/office/drawing/2014/main" val="3826482364"/>
                  </a:ext>
                </a:extLst>
              </a:tr>
              <a:tr h="475091">
                <a:tc>
                  <a:txBody>
                    <a:bodyPr/>
                    <a:lstStyle/>
                    <a:p>
                      <a:r>
                        <a:rPr lang="en-US" sz="1500"/>
                        <a:t>Sea</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600,000 tonne x 4,000 km x 0.05 kgCO</a:t>
                      </a:r>
                      <a:r>
                        <a:rPr lang="en-US" sz="1500" baseline="-25000"/>
                        <a:t>2</a:t>
                      </a:r>
                      <a:r>
                        <a:rPr lang="en-US" sz="1500"/>
                        <a:t>e/tonne-km = </a:t>
                      </a:r>
                      <a:r>
                        <a:rPr lang="en-US" sz="1500" b="1"/>
                        <a:t>120,000,000 kg CO</a:t>
                      </a:r>
                      <a:r>
                        <a:rPr lang="en-US" sz="1500" b="1" baseline="-25000"/>
                        <a:t>2</a:t>
                      </a:r>
                      <a:r>
                        <a:rPr lang="en-US" sz="1500" b="1"/>
                        <a:t>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094644"/>
                  </a:ext>
                </a:extLst>
              </a:tr>
              <a:tr h="438195">
                <a:tc>
                  <a:txBody>
                    <a:bodyPr/>
                    <a:lstStyle/>
                    <a:p>
                      <a:r>
                        <a:rPr lang="en-US" sz="1500" b="1"/>
                        <a:t>Total Emissions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8,000,000 + 30,000,000 + 120,000,000 = </a:t>
                      </a:r>
                      <a:r>
                        <a:rPr lang="en-US" sz="1500" b="0"/>
                        <a:t>158,000,000 kg </a:t>
                      </a:r>
                      <a:r>
                        <a:rPr lang="en-US" sz="1500"/>
                        <a:t>CO</a:t>
                      </a:r>
                      <a:r>
                        <a:rPr lang="en-US" sz="1500" baseline="-25000"/>
                        <a:t>2</a:t>
                      </a:r>
                      <a:r>
                        <a:rPr lang="en-US" sz="1500"/>
                        <a:t>e</a:t>
                      </a:r>
                      <a:r>
                        <a:rPr lang="en-US" sz="1500" b="0"/>
                        <a:t>/1,000 </a:t>
                      </a:r>
                      <a:r>
                        <a:rPr lang="en-US" sz="1500" b="1"/>
                        <a:t>= 158,000 mtCO</a:t>
                      </a:r>
                      <a:r>
                        <a:rPr lang="en-US" sz="1500" b="1" baseline="-25000"/>
                        <a:t>2</a:t>
                      </a:r>
                      <a:r>
                        <a:rPr lang="en-US" sz="1500" b="1"/>
                        <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944096"/>
                  </a:ext>
                </a:extLst>
              </a:tr>
            </a:tbl>
          </a:graphicData>
        </a:graphic>
      </p:graphicFrame>
      <p:sp>
        <p:nvSpPr>
          <p:cNvPr id="24" name="TextBox 34">
            <a:extLst>
              <a:ext uri="{FF2B5EF4-FFF2-40B4-BE49-F238E27FC236}">
                <a16:creationId xmlns:a16="http://schemas.microsoft.com/office/drawing/2014/main" id="{69400301-87AF-718A-3C34-E901F6D1EE76}"/>
              </a:ext>
            </a:extLst>
          </p:cNvPr>
          <p:cNvSpPr txBox="1"/>
          <p:nvPr/>
        </p:nvSpPr>
        <p:spPr>
          <a:xfrm>
            <a:off x="1296824" y="6073710"/>
            <a:ext cx="9598347" cy="646331"/>
          </a:xfrm>
          <a:prstGeom prst="rect">
            <a:avLst/>
          </a:prstGeom>
          <a:solidFill>
            <a:schemeClr val="accent1"/>
          </a:solidFill>
        </p:spPr>
        <p:txBody>
          <a:bodyPr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The total Scope 3 Category 4 emissions related to the company’s upstream transportation is </a:t>
            </a:r>
            <a:r>
              <a:rPr lang="en-US" b="1">
                <a:solidFill>
                  <a:schemeClr val="bg1"/>
                </a:solidFill>
              </a:rPr>
              <a:t>158,000 mt CO</a:t>
            </a:r>
            <a:r>
              <a:rPr lang="en-US" b="1" baseline="-25000">
                <a:solidFill>
                  <a:schemeClr val="bg1"/>
                </a:solidFill>
              </a:rPr>
              <a:t>2</a:t>
            </a:r>
            <a:r>
              <a:rPr lang="en-US" b="1">
                <a:solidFill>
                  <a:schemeClr val="bg1"/>
                </a:solidFill>
              </a:rPr>
              <a:t>e</a:t>
            </a:r>
            <a:endParaRPr lang="en-US">
              <a:solidFill>
                <a:schemeClr val="bg1"/>
              </a:solidFill>
            </a:endParaRPr>
          </a:p>
        </p:txBody>
      </p:sp>
    </p:spTree>
    <p:extLst>
      <p:ext uri="{BB962C8B-B14F-4D97-AF65-F5344CB8AC3E}">
        <p14:creationId xmlns:p14="http://schemas.microsoft.com/office/powerpoint/2010/main" val="3657880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805-EA23-E6EA-E06C-794927A7435E}"/>
              </a:ext>
            </a:extLst>
          </p:cNvPr>
          <p:cNvSpPr>
            <a:spLocks noGrp="1"/>
          </p:cNvSpPr>
          <p:nvPr>
            <p:ph type="ctrTitle"/>
          </p:nvPr>
        </p:nvSpPr>
        <p:spPr>
          <a:xfrm>
            <a:off x="457200" y="1146670"/>
            <a:ext cx="8970264" cy="1949450"/>
          </a:xfrm>
        </p:spPr>
        <p:txBody>
          <a:bodyPr/>
          <a:lstStyle/>
          <a:p>
            <a:r>
              <a:rPr lang="en-US"/>
              <a:t>Category 5 – Waste Generated in Operations</a:t>
            </a:r>
          </a:p>
        </p:txBody>
      </p:sp>
      <p:sp>
        <p:nvSpPr>
          <p:cNvPr id="3" name="Subtitle 2">
            <a:extLst>
              <a:ext uri="{FF2B5EF4-FFF2-40B4-BE49-F238E27FC236}">
                <a16:creationId xmlns:a16="http://schemas.microsoft.com/office/drawing/2014/main" id="{F249CEC5-38AA-65C9-C1D2-14C1ADEF231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41A71EB-EA81-CCFC-4A9A-BFC1CE395E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7668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F03-4D81-935F-C75C-5FB42EBB20F7}"/>
              </a:ext>
            </a:extLst>
          </p:cNvPr>
          <p:cNvSpPr>
            <a:spLocks noGrp="1"/>
          </p:cNvSpPr>
          <p:nvPr>
            <p:ph type="title"/>
          </p:nvPr>
        </p:nvSpPr>
        <p:spPr/>
        <p:txBody>
          <a:bodyPr/>
          <a:lstStyle/>
          <a:p>
            <a:r>
              <a:rPr lang="en-US"/>
              <a:t>Definition and Data Collection</a:t>
            </a:r>
          </a:p>
        </p:txBody>
      </p:sp>
      <p:sp>
        <p:nvSpPr>
          <p:cNvPr id="3" name="Text Placeholder 2">
            <a:extLst>
              <a:ext uri="{FF2B5EF4-FFF2-40B4-BE49-F238E27FC236}">
                <a16:creationId xmlns:a16="http://schemas.microsoft.com/office/drawing/2014/main" id="{E17AD97F-48FE-DB6E-6435-8F3E7D932A2C}"/>
              </a:ext>
            </a:extLst>
          </p:cNvPr>
          <p:cNvSpPr>
            <a:spLocks noGrp="1"/>
          </p:cNvSpPr>
          <p:nvPr>
            <p:ph type="body" sz="quarter" idx="10"/>
          </p:nvPr>
        </p:nvSpPr>
        <p:spPr/>
        <p:txBody>
          <a:bodyPr/>
          <a:lstStyle/>
          <a:p>
            <a:r>
              <a:rPr lang="en-US"/>
              <a:t>Category 5: Waste Generated in Operations</a:t>
            </a:r>
          </a:p>
        </p:txBody>
      </p:sp>
      <p:sp>
        <p:nvSpPr>
          <p:cNvPr id="5" name="Rectangle 4">
            <a:extLst>
              <a:ext uri="{FF2B5EF4-FFF2-40B4-BE49-F238E27FC236}">
                <a16:creationId xmlns:a16="http://schemas.microsoft.com/office/drawing/2014/main" id="{D7DBBECD-3A31-F649-9172-E88A2CE5243F}"/>
              </a:ext>
            </a:extLst>
          </p:cNvPr>
          <p:cNvSpPr/>
          <p:nvPr/>
        </p:nvSpPr>
        <p:spPr>
          <a:xfrm>
            <a:off x="1470581" y="2267530"/>
            <a:ext cx="2198777" cy="1463040"/>
          </a:xfrm>
          <a:prstGeom prst="rect">
            <a:avLst/>
          </a:prstGeom>
          <a:solidFill>
            <a:schemeClr val="tx2"/>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Data Requirements</a:t>
            </a:r>
          </a:p>
        </p:txBody>
      </p:sp>
      <p:sp>
        <p:nvSpPr>
          <p:cNvPr id="6" name="Rectangle 5">
            <a:extLst>
              <a:ext uri="{FF2B5EF4-FFF2-40B4-BE49-F238E27FC236}">
                <a16:creationId xmlns:a16="http://schemas.microsoft.com/office/drawing/2014/main" id="{E11CC66B-59DC-8BB2-E508-2CB604002BBF}"/>
              </a:ext>
            </a:extLst>
          </p:cNvPr>
          <p:cNvSpPr/>
          <p:nvPr/>
        </p:nvSpPr>
        <p:spPr>
          <a:xfrm>
            <a:off x="1470581" y="4068455"/>
            <a:ext cx="2228201"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Potential Data Sources</a:t>
            </a:r>
          </a:p>
        </p:txBody>
      </p:sp>
      <p:sp>
        <p:nvSpPr>
          <p:cNvPr id="7" name="Rectangle 6">
            <a:extLst>
              <a:ext uri="{FF2B5EF4-FFF2-40B4-BE49-F238E27FC236}">
                <a16:creationId xmlns:a16="http://schemas.microsoft.com/office/drawing/2014/main" id="{8D65D27E-469C-55E3-C02D-B7715C182C3C}"/>
              </a:ext>
            </a:extLst>
          </p:cNvPr>
          <p:cNvSpPr/>
          <p:nvPr/>
        </p:nvSpPr>
        <p:spPr>
          <a:xfrm>
            <a:off x="3669360" y="2267530"/>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Total waste quantity (e.g., mass), composition (e.g., plastic), and disposal method (e.g., landfilling, wastewater treatment )</a:t>
            </a:r>
          </a:p>
        </p:txBody>
      </p:sp>
      <p:sp>
        <p:nvSpPr>
          <p:cNvPr id="8" name="Rectangle 7">
            <a:extLst>
              <a:ext uri="{FF2B5EF4-FFF2-40B4-BE49-F238E27FC236}">
                <a16:creationId xmlns:a16="http://schemas.microsoft.com/office/drawing/2014/main" id="{6AB018CE-508E-FA50-8918-C514CDDB0E4A}"/>
              </a:ext>
            </a:extLst>
          </p:cNvPr>
          <p:cNvSpPr/>
          <p:nvPr/>
        </p:nvSpPr>
        <p:spPr>
          <a:xfrm>
            <a:off x="3561974" y="4068455"/>
            <a:ext cx="8131823"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Facilities management</a:t>
            </a:r>
          </a:p>
          <a:p>
            <a:pPr marL="119063" lvl="0" indent="-119063">
              <a:buFont typeface="Arial" panose="020B0604020202020204" pitchFamily="34" charset="0"/>
              <a:buChar char="•"/>
              <a:defRPr/>
            </a:pPr>
            <a:r>
              <a:rPr lang="en-US" sz="1800" kern="0">
                <a:solidFill>
                  <a:prstClr val="black"/>
                </a:solidFill>
              </a:rPr>
              <a:t>Procurement: Waste Spend</a:t>
            </a:r>
          </a:p>
          <a:p>
            <a:pPr marL="119063" lvl="0" indent="-119063">
              <a:buFont typeface="Arial" panose="020B0604020202020204" pitchFamily="34" charset="0"/>
              <a:buChar char="•"/>
              <a:defRPr/>
            </a:pPr>
            <a:r>
              <a:rPr lang="en-US" sz="1800" kern="0">
                <a:solidFill>
                  <a:prstClr val="black"/>
                </a:solidFill>
              </a:rPr>
              <a:t>Waste management vendors</a:t>
            </a:r>
          </a:p>
          <a:p>
            <a:pPr marL="119063" lvl="0" indent="-119063">
              <a:buFont typeface="Arial" panose="020B0604020202020204" pitchFamily="34" charset="0"/>
              <a:buChar char="•"/>
              <a:defRPr/>
            </a:pPr>
            <a:r>
              <a:rPr lang="en-US" kern="0">
                <a:solidFill>
                  <a:prstClr val="black"/>
                </a:solidFill>
              </a:rPr>
              <a:t>Individual </a:t>
            </a:r>
            <a:r>
              <a:rPr lang="en-US" sz="1800" kern="0">
                <a:solidFill>
                  <a:prstClr val="black"/>
                </a:solidFill>
              </a:rPr>
              <a:t>facilities, as needed</a:t>
            </a:r>
          </a:p>
        </p:txBody>
      </p:sp>
      <p:sp>
        <p:nvSpPr>
          <p:cNvPr id="9" name="TextBox 8">
            <a:extLst>
              <a:ext uri="{FF2B5EF4-FFF2-40B4-BE49-F238E27FC236}">
                <a16:creationId xmlns:a16="http://schemas.microsoft.com/office/drawing/2014/main" id="{AFB469EE-D28D-5D4D-7081-622A6764689F}"/>
              </a:ext>
            </a:extLst>
          </p:cNvPr>
          <p:cNvSpPr txBox="1"/>
          <p:nvPr/>
        </p:nvSpPr>
        <p:spPr>
          <a:xfrm>
            <a:off x="1470581" y="1326505"/>
            <a:ext cx="8885075" cy="646331"/>
          </a:xfrm>
          <a:prstGeom prst="rect">
            <a:avLst/>
          </a:prstGeom>
          <a:noFill/>
        </p:spPr>
        <p:txBody>
          <a:bodyPr wrap="square">
            <a:spAutoFit/>
          </a:bodyPr>
          <a:lstStyle/>
          <a:p>
            <a:pPr marL="119063" lvl="0" indent="-119063">
              <a:buFont typeface="Arial" panose="020B0604020202020204" pitchFamily="34" charset="0"/>
              <a:buChar char="•"/>
              <a:defRPr/>
            </a:pPr>
            <a:r>
              <a:rPr lang="en-US" sz="1800" kern="0">
                <a:solidFill>
                  <a:prstClr val="black"/>
                </a:solidFill>
              </a:rPr>
              <a:t>Disposal and treatment of solid waste generated in the organization’s operations and wastewater management</a:t>
            </a:r>
          </a:p>
        </p:txBody>
      </p:sp>
      <p:pic>
        <p:nvPicPr>
          <p:cNvPr id="10" name="Graphic 9" descr="Recycle with solid fill">
            <a:extLst>
              <a:ext uri="{FF2B5EF4-FFF2-40B4-BE49-F238E27FC236}">
                <a16:creationId xmlns:a16="http://schemas.microsoft.com/office/drawing/2014/main" id="{DF01557D-F945-CE06-1566-D35923F46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397" y="209744"/>
            <a:ext cx="914400" cy="914400"/>
          </a:xfrm>
          <a:prstGeom prst="rect">
            <a:avLst/>
          </a:prstGeom>
        </p:spPr>
      </p:pic>
    </p:spTree>
    <p:extLst>
      <p:ext uri="{BB962C8B-B14F-4D97-AF65-F5344CB8AC3E}">
        <p14:creationId xmlns:p14="http://schemas.microsoft.com/office/powerpoint/2010/main" val="919695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805-EA23-E6EA-E06C-794927A7435E}"/>
              </a:ext>
            </a:extLst>
          </p:cNvPr>
          <p:cNvSpPr>
            <a:spLocks noGrp="1"/>
          </p:cNvSpPr>
          <p:nvPr>
            <p:ph type="ctrTitle"/>
          </p:nvPr>
        </p:nvSpPr>
        <p:spPr>
          <a:xfrm>
            <a:off x="457200" y="1146670"/>
            <a:ext cx="8970264" cy="1949450"/>
          </a:xfrm>
        </p:spPr>
        <p:txBody>
          <a:bodyPr/>
          <a:lstStyle/>
          <a:p>
            <a:r>
              <a:rPr lang="en-US"/>
              <a:t>Category 6 – Business Travel</a:t>
            </a:r>
          </a:p>
        </p:txBody>
      </p:sp>
      <p:sp>
        <p:nvSpPr>
          <p:cNvPr id="3" name="Subtitle 2">
            <a:extLst>
              <a:ext uri="{FF2B5EF4-FFF2-40B4-BE49-F238E27FC236}">
                <a16:creationId xmlns:a16="http://schemas.microsoft.com/office/drawing/2014/main" id="{F249CEC5-38AA-65C9-C1D2-14C1ADEF231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41A71EB-EA81-CCFC-4A9A-BFC1CE395E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50231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F03-4D81-935F-C75C-5FB42EBB20F7}"/>
              </a:ext>
            </a:extLst>
          </p:cNvPr>
          <p:cNvSpPr>
            <a:spLocks noGrp="1"/>
          </p:cNvSpPr>
          <p:nvPr>
            <p:ph type="title"/>
          </p:nvPr>
        </p:nvSpPr>
        <p:spPr/>
        <p:txBody>
          <a:bodyPr/>
          <a:lstStyle/>
          <a:p>
            <a:r>
              <a:rPr lang="en-US"/>
              <a:t>Definition and Data Collection</a:t>
            </a:r>
          </a:p>
        </p:txBody>
      </p:sp>
      <p:sp>
        <p:nvSpPr>
          <p:cNvPr id="3" name="Text Placeholder 2">
            <a:extLst>
              <a:ext uri="{FF2B5EF4-FFF2-40B4-BE49-F238E27FC236}">
                <a16:creationId xmlns:a16="http://schemas.microsoft.com/office/drawing/2014/main" id="{E17AD97F-48FE-DB6E-6435-8F3E7D932A2C}"/>
              </a:ext>
            </a:extLst>
          </p:cNvPr>
          <p:cNvSpPr>
            <a:spLocks noGrp="1"/>
          </p:cNvSpPr>
          <p:nvPr>
            <p:ph type="body" sz="quarter" idx="10"/>
          </p:nvPr>
        </p:nvSpPr>
        <p:spPr/>
        <p:txBody>
          <a:bodyPr/>
          <a:lstStyle/>
          <a:p>
            <a:r>
              <a:rPr lang="en-US"/>
              <a:t>Category 6: Business Travel</a:t>
            </a:r>
          </a:p>
        </p:txBody>
      </p:sp>
      <p:sp>
        <p:nvSpPr>
          <p:cNvPr id="5" name="Rectangle 4">
            <a:extLst>
              <a:ext uri="{FF2B5EF4-FFF2-40B4-BE49-F238E27FC236}">
                <a16:creationId xmlns:a16="http://schemas.microsoft.com/office/drawing/2014/main" id="{D7DBBECD-3A31-F649-9172-E88A2CE5243F}"/>
              </a:ext>
            </a:extLst>
          </p:cNvPr>
          <p:cNvSpPr/>
          <p:nvPr/>
        </p:nvSpPr>
        <p:spPr>
          <a:xfrm>
            <a:off x="1535895" y="2927934"/>
            <a:ext cx="2198777" cy="1463040"/>
          </a:xfrm>
          <a:prstGeom prst="rect">
            <a:avLst/>
          </a:prstGeom>
          <a:solidFill>
            <a:schemeClr val="tx2"/>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Data Requirements</a:t>
            </a:r>
          </a:p>
        </p:txBody>
      </p:sp>
      <p:sp>
        <p:nvSpPr>
          <p:cNvPr id="6" name="Rectangle 5">
            <a:extLst>
              <a:ext uri="{FF2B5EF4-FFF2-40B4-BE49-F238E27FC236}">
                <a16:creationId xmlns:a16="http://schemas.microsoft.com/office/drawing/2014/main" id="{E11CC66B-59DC-8BB2-E508-2CB604002BBF}"/>
              </a:ext>
            </a:extLst>
          </p:cNvPr>
          <p:cNvSpPr/>
          <p:nvPr/>
        </p:nvSpPr>
        <p:spPr>
          <a:xfrm>
            <a:off x="1535895" y="4758002"/>
            <a:ext cx="2198777"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Potential Data Sources</a:t>
            </a:r>
          </a:p>
        </p:txBody>
      </p:sp>
      <p:sp>
        <p:nvSpPr>
          <p:cNvPr id="7" name="Rectangle 6">
            <a:extLst>
              <a:ext uri="{FF2B5EF4-FFF2-40B4-BE49-F238E27FC236}">
                <a16:creationId xmlns:a16="http://schemas.microsoft.com/office/drawing/2014/main" id="{8D65D27E-469C-55E3-C02D-B7715C182C3C}"/>
              </a:ext>
            </a:extLst>
          </p:cNvPr>
          <p:cNvSpPr/>
          <p:nvPr/>
        </p:nvSpPr>
        <p:spPr>
          <a:xfrm>
            <a:off x="3734674" y="2927934"/>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Air / rail data: Spend, Passenger miles traveled (aggregated by origin/destination city pairs), travel class</a:t>
            </a:r>
          </a:p>
          <a:p>
            <a:pPr marL="119063" lvl="0" indent="-119063">
              <a:buFont typeface="Arial" panose="020B0604020202020204" pitchFamily="34" charset="0"/>
              <a:buChar char="•"/>
              <a:defRPr/>
            </a:pPr>
            <a:r>
              <a:rPr lang="en-US" sz="1800" kern="0">
                <a:solidFill>
                  <a:prstClr val="black"/>
                </a:solidFill>
              </a:rPr>
              <a:t>Rental car data: Spend, fuel consumption by type, miles traveled, Vehicle class</a:t>
            </a:r>
          </a:p>
          <a:p>
            <a:pPr marL="119063" lvl="0" indent="-119063">
              <a:buFont typeface="Arial" panose="020B0604020202020204" pitchFamily="34" charset="0"/>
              <a:buChar char="•"/>
              <a:defRPr/>
            </a:pPr>
            <a:r>
              <a:rPr lang="en-US" sz="1800" kern="0">
                <a:solidFill>
                  <a:prstClr val="black"/>
                </a:solidFill>
              </a:rPr>
              <a:t>Hotel nights by hotel type or vendor</a:t>
            </a:r>
          </a:p>
        </p:txBody>
      </p:sp>
      <p:sp>
        <p:nvSpPr>
          <p:cNvPr id="8" name="Rectangle 7">
            <a:extLst>
              <a:ext uri="{FF2B5EF4-FFF2-40B4-BE49-F238E27FC236}">
                <a16:creationId xmlns:a16="http://schemas.microsoft.com/office/drawing/2014/main" id="{6AB018CE-508E-FA50-8918-C514CDDB0E4A}"/>
              </a:ext>
            </a:extLst>
          </p:cNvPr>
          <p:cNvSpPr/>
          <p:nvPr/>
        </p:nvSpPr>
        <p:spPr>
          <a:xfrm>
            <a:off x="3627288" y="4758002"/>
            <a:ext cx="8131823"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Travel agency vendors (e.g. AMEX, Hertz, Egencia etc.) </a:t>
            </a:r>
          </a:p>
          <a:p>
            <a:pPr marL="119063" lvl="0" indent="-119063">
              <a:buFont typeface="Arial" panose="020B0604020202020204" pitchFamily="34" charset="0"/>
              <a:buChar char="•"/>
              <a:defRPr/>
            </a:pPr>
            <a:r>
              <a:rPr lang="en-US" sz="1800" kern="0">
                <a:solidFill>
                  <a:prstClr val="black"/>
                </a:solidFill>
              </a:rPr>
              <a:t>Employee expense reports</a:t>
            </a:r>
          </a:p>
        </p:txBody>
      </p:sp>
      <p:sp>
        <p:nvSpPr>
          <p:cNvPr id="9" name="TextBox 8">
            <a:extLst>
              <a:ext uri="{FF2B5EF4-FFF2-40B4-BE49-F238E27FC236}">
                <a16:creationId xmlns:a16="http://schemas.microsoft.com/office/drawing/2014/main" id="{AD3D1456-CE3B-54DF-9913-466A3200CE9A}"/>
              </a:ext>
            </a:extLst>
          </p:cNvPr>
          <p:cNvSpPr txBox="1"/>
          <p:nvPr/>
        </p:nvSpPr>
        <p:spPr>
          <a:xfrm>
            <a:off x="1470581" y="1250838"/>
            <a:ext cx="10062056" cy="1477328"/>
          </a:xfrm>
          <a:prstGeom prst="rect">
            <a:avLst/>
          </a:prstGeom>
          <a:noFill/>
        </p:spPr>
        <p:txBody>
          <a:bodyPr wrap="square">
            <a:spAutoFit/>
          </a:bodyPr>
          <a:lstStyle/>
          <a:p>
            <a:pPr marL="119063" lvl="0" indent="-119063">
              <a:buFont typeface="Arial" panose="020B0604020202020204" pitchFamily="34" charset="0"/>
              <a:buChar char="•"/>
              <a:defRPr/>
            </a:pPr>
            <a:r>
              <a:rPr lang="en-US" sz="1500" kern="0">
                <a:solidFill>
                  <a:prstClr val="black"/>
                </a:solidFill>
              </a:rPr>
              <a:t>Emissions from the transportation of employees for business-related activities during the reporting period (in vehicles not owned or operated by the organization), such as commercial aircraft, trains, buses, and passenger cars or taxis</a:t>
            </a:r>
          </a:p>
          <a:p>
            <a:pPr marL="119063" lvl="0" indent="-119063">
              <a:buFont typeface="Arial" panose="020B0604020202020204" pitchFamily="34" charset="0"/>
              <a:buChar char="•"/>
              <a:defRPr/>
            </a:pPr>
            <a:r>
              <a:rPr lang="en-US" sz="1500" kern="0">
                <a:solidFill>
                  <a:prstClr val="black"/>
                </a:solidFill>
              </a:rPr>
              <a:t>May include emissions from business travelers staying in hotels</a:t>
            </a:r>
          </a:p>
          <a:p>
            <a:pPr marL="119063" lvl="0" indent="-119063">
              <a:buFont typeface="Arial" panose="020B0604020202020204" pitchFamily="34" charset="0"/>
              <a:buChar char="•"/>
              <a:defRPr/>
            </a:pPr>
            <a:r>
              <a:rPr lang="en-US" sz="1500" kern="0">
                <a:solidFill>
                  <a:prstClr val="black"/>
                </a:solidFill>
              </a:rPr>
              <a:t>Depending on data availability, it may be acceptable to include only most significant sources or activities - e.g., air travel only</a:t>
            </a:r>
          </a:p>
        </p:txBody>
      </p:sp>
      <p:pic>
        <p:nvPicPr>
          <p:cNvPr id="10" name="Graphic 9" descr="Airplane with solid fill">
            <a:extLst>
              <a:ext uri="{FF2B5EF4-FFF2-40B4-BE49-F238E27FC236}">
                <a16:creationId xmlns:a16="http://schemas.microsoft.com/office/drawing/2014/main" id="{F565CCE3-1555-587C-CE18-E464FDADF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4711" y="152924"/>
            <a:ext cx="914400" cy="914400"/>
          </a:xfrm>
          <a:prstGeom prst="rect">
            <a:avLst/>
          </a:prstGeom>
        </p:spPr>
      </p:pic>
    </p:spTree>
    <p:extLst>
      <p:ext uri="{BB962C8B-B14F-4D97-AF65-F5344CB8AC3E}">
        <p14:creationId xmlns:p14="http://schemas.microsoft.com/office/powerpoint/2010/main" val="1646815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805-EA23-E6EA-E06C-794927A7435E}"/>
              </a:ext>
            </a:extLst>
          </p:cNvPr>
          <p:cNvSpPr>
            <a:spLocks noGrp="1"/>
          </p:cNvSpPr>
          <p:nvPr>
            <p:ph type="ctrTitle"/>
          </p:nvPr>
        </p:nvSpPr>
        <p:spPr>
          <a:xfrm>
            <a:off x="457200" y="1146670"/>
            <a:ext cx="8970264" cy="1949450"/>
          </a:xfrm>
        </p:spPr>
        <p:txBody>
          <a:bodyPr/>
          <a:lstStyle/>
          <a:p>
            <a:r>
              <a:rPr lang="en-US"/>
              <a:t>Category 7 – Employee Commuting</a:t>
            </a:r>
          </a:p>
        </p:txBody>
      </p:sp>
      <p:sp>
        <p:nvSpPr>
          <p:cNvPr id="3" name="Subtitle 2">
            <a:extLst>
              <a:ext uri="{FF2B5EF4-FFF2-40B4-BE49-F238E27FC236}">
                <a16:creationId xmlns:a16="http://schemas.microsoft.com/office/drawing/2014/main" id="{F249CEC5-38AA-65C9-C1D2-14C1ADEF231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41A71EB-EA81-CCFC-4A9A-BFC1CE395E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47865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F03-4D81-935F-C75C-5FB42EBB20F7}"/>
              </a:ext>
            </a:extLst>
          </p:cNvPr>
          <p:cNvSpPr>
            <a:spLocks noGrp="1"/>
          </p:cNvSpPr>
          <p:nvPr>
            <p:ph type="title"/>
          </p:nvPr>
        </p:nvSpPr>
        <p:spPr/>
        <p:txBody>
          <a:bodyPr/>
          <a:lstStyle/>
          <a:p>
            <a:r>
              <a:rPr lang="en-US"/>
              <a:t>Definition and Data Collection</a:t>
            </a:r>
          </a:p>
        </p:txBody>
      </p:sp>
      <p:sp>
        <p:nvSpPr>
          <p:cNvPr id="3" name="Text Placeholder 2">
            <a:extLst>
              <a:ext uri="{FF2B5EF4-FFF2-40B4-BE49-F238E27FC236}">
                <a16:creationId xmlns:a16="http://schemas.microsoft.com/office/drawing/2014/main" id="{E17AD97F-48FE-DB6E-6435-8F3E7D932A2C}"/>
              </a:ext>
            </a:extLst>
          </p:cNvPr>
          <p:cNvSpPr>
            <a:spLocks noGrp="1"/>
          </p:cNvSpPr>
          <p:nvPr>
            <p:ph type="body" sz="quarter" idx="10"/>
          </p:nvPr>
        </p:nvSpPr>
        <p:spPr/>
        <p:txBody>
          <a:bodyPr/>
          <a:lstStyle/>
          <a:p>
            <a:r>
              <a:rPr lang="en-US"/>
              <a:t>Category 7: Employee Commuting</a:t>
            </a:r>
          </a:p>
        </p:txBody>
      </p:sp>
      <p:sp>
        <p:nvSpPr>
          <p:cNvPr id="5" name="Rectangle 4">
            <a:extLst>
              <a:ext uri="{FF2B5EF4-FFF2-40B4-BE49-F238E27FC236}">
                <a16:creationId xmlns:a16="http://schemas.microsoft.com/office/drawing/2014/main" id="{D7DBBECD-3A31-F649-9172-E88A2CE5243F}"/>
              </a:ext>
            </a:extLst>
          </p:cNvPr>
          <p:cNvSpPr/>
          <p:nvPr/>
        </p:nvSpPr>
        <p:spPr>
          <a:xfrm>
            <a:off x="1526564" y="2926110"/>
            <a:ext cx="2198777" cy="1463040"/>
          </a:xfrm>
          <a:prstGeom prst="rect">
            <a:avLst/>
          </a:prstGeom>
          <a:solidFill>
            <a:schemeClr val="tx2"/>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Data Requirements</a:t>
            </a:r>
          </a:p>
        </p:txBody>
      </p:sp>
      <p:sp>
        <p:nvSpPr>
          <p:cNvPr id="6" name="Rectangle 5">
            <a:extLst>
              <a:ext uri="{FF2B5EF4-FFF2-40B4-BE49-F238E27FC236}">
                <a16:creationId xmlns:a16="http://schemas.microsoft.com/office/drawing/2014/main" id="{E11CC66B-59DC-8BB2-E508-2CB604002BBF}"/>
              </a:ext>
            </a:extLst>
          </p:cNvPr>
          <p:cNvSpPr/>
          <p:nvPr/>
        </p:nvSpPr>
        <p:spPr>
          <a:xfrm>
            <a:off x="1526564" y="4753163"/>
            <a:ext cx="2228201"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Potential Data Sources</a:t>
            </a:r>
          </a:p>
        </p:txBody>
      </p:sp>
      <p:sp>
        <p:nvSpPr>
          <p:cNvPr id="7" name="Rectangle 6">
            <a:extLst>
              <a:ext uri="{FF2B5EF4-FFF2-40B4-BE49-F238E27FC236}">
                <a16:creationId xmlns:a16="http://schemas.microsoft.com/office/drawing/2014/main" id="{8D65D27E-469C-55E3-C02D-B7715C182C3C}"/>
              </a:ext>
            </a:extLst>
          </p:cNvPr>
          <p:cNvSpPr/>
          <p:nvPr/>
        </p:nvSpPr>
        <p:spPr>
          <a:xfrm>
            <a:off x="3725343" y="2926110"/>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Distance traveled per commuting trip, # of commuting trips per year, by transport mode</a:t>
            </a:r>
          </a:p>
          <a:p>
            <a:pPr marL="119063" lvl="0" indent="-119063">
              <a:buFont typeface="Arial" panose="020B0604020202020204" pitchFamily="34" charset="0"/>
              <a:buChar char="•"/>
              <a:defRPr/>
            </a:pPr>
            <a:r>
              <a:rPr lang="en-US" sz="1800" kern="0">
                <a:solidFill>
                  <a:prstClr val="black"/>
                </a:solidFill>
              </a:rPr>
              <a:t>Total Global Headcount</a:t>
            </a:r>
          </a:p>
        </p:txBody>
      </p:sp>
      <p:sp>
        <p:nvSpPr>
          <p:cNvPr id="8" name="Rectangle 7">
            <a:extLst>
              <a:ext uri="{FF2B5EF4-FFF2-40B4-BE49-F238E27FC236}">
                <a16:creationId xmlns:a16="http://schemas.microsoft.com/office/drawing/2014/main" id="{6AB018CE-508E-FA50-8918-C514CDDB0E4A}"/>
              </a:ext>
            </a:extLst>
          </p:cNvPr>
          <p:cNvSpPr/>
          <p:nvPr/>
        </p:nvSpPr>
        <p:spPr>
          <a:xfrm>
            <a:off x="3617957" y="4753163"/>
            <a:ext cx="8131823"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HR: Employee headcount</a:t>
            </a:r>
          </a:p>
          <a:p>
            <a:pPr marL="119063" lvl="0" indent="-119063">
              <a:buFont typeface="Arial" panose="020B0604020202020204" pitchFamily="34" charset="0"/>
              <a:buChar char="•"/>
              <a:defRPr/>
            </a:pPr>
            <a:r>
              <a:rPr lang="en-US" sz="1800" kern="0">
                <a:solidFill>
                  <a:prstClr val="black"/>
                </a:solidFill>
              </a:rPr>
              <a:t>Commuting survey (full company or partial); include in surveys already conducted</a:t>
            </a:r>
          </a:p>
        </p:txBody>
      </p:sp>
      <p:sp>
        <p:nvSpPr>
          <p:cNvPr id="9" name="TextBox 8">
            <a:extLst>
              <a:ext uri="{FF2B5EF4-FFF2-40B4-BE49-F238E27FC236}">
                <a16:creationId xmlns:a16="http://schemas.microsoft.com/office/drawing/2014/main" id="{8078F5F0-2F6F-9243-DBD0-427E23B1463F}"/>
              </a:ext>
            </a:extLst>
          </p:cNvPr>
          <p:cNvSpPr txBox="1"/>
          <p:nvPr/>
        </p:nvSpPr>
        <p:spPr>
          <a:xfrm>
            <a:off x="1470581" y="1266776"/>
            <a:ext cx="9491566" cy="1477328"/>
          </a:xfrm>
          <a:prstGeom prst="rect">
            <a:avLst/>
          </a:prstGeom>
          <a:noFill/>
        </p:spPr>
        <p:txBody>
          <a:bodyPr wrap="square">
            <a:spAutoFit/>
          </a:bodyPr>
          <a:lstStyle/>
          <a:p>
            <a:pPr marL="119063" lvl="0" indent="-119063">
              <a:buFont typeface="Arial" panose="020B0604020202020204" pitchFamily="34" charset="0"/>
              <a:buChar char="•"/>
              <a:defRPr/>
            </a:pPr>
            <a:r>
              <a:rPr lang="en-US" sz="1800" kern="0">
                <a:solidFill>
                  <a:prstClr val="black"/>
                </a:solidFill>
              </a:rPr>
              <a:t>Emissions from the transportation of employees between their homes and worksites in the reporting period</a:t>
            </a:r>
          </a:p>
          <a:p>
            <a:pPr marL="119063" lvl="0" indent="-119063">
              <a:buFont typeface="Arial" panose="020B0604020202020204" pitchFamily="34" charset="0"/>
              <a:buChar char="•"/>
              <a:defRPr/>
            </a:pPr>
            <a:r>
              <a:rPr lang="en-US" sz="1800" kern="0">
                <a:solidFill>
                  <a:prstClr val="black"/>
                </a:solidFill>
              </a:rPr>
              <a:t>Includes automobile, bus, rail, air, or other travel modes</a:t>
            </a:r>
          </a:p>
          <a:p>
            <a:pPr marL="119063" lvl="0" indent="-119063">
              <a:buFont typeface="Arial" panose="020B0604020202020204" pitchFamily="34" charset="0"/>
              <a:buChar char="•"/>
              <a:defRPr/>
            </a:pPr>
            <a:r>
              <a:rPr lang="en-US" sz="1800" kern="0">
                <a:solidFill>
                  <a:prstClr val="black"/>
                </a:solidFill>
              </a:rPr>
              <a:t>Includes contracted shuttles for employees</a:t>
            </a:r>
          </a:p>
          <a:p>
            <a:pPr marL="119063" lvl="0" indent="-119063">
              <a:buFont typeface="Arial" panose="020B0604020202020204" pitchFamily="34" charset="0"/>
              <a:buChar char="•"/>
              <a:defRPr/>
            </a:pPr>
            <a:r>
              <a:rPr lang="en-US" sz="1800" kern="0">
                <a:solidFill>
                  <a:prstClr val="black"/>
                </a:solidFill>
              </a:rPr>
              <a:t>Includes optional work-from-home emissions</a:t>
            </a:r>
          </a:p>
        </p:txBody>
      </p:sp>
      <p:pic>
        <p:nvPicPr>
          <p:cNvPr id="12" name="Graphic 11" descr="Car with solid fill">
            <a:extLst>
              <a:ext uri="{FF2B5EF4-FFF2-40B4-BE49-F238E27FC236}">
                <a16:creationId xmlns:a16="http://schemas.microsoft.com/office/drawing/2014/main" id="{6A9AC8CA-344F-4013-CC52-9798649A00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5380" y="166853"/>
            <a:ext cx="914400" cy="914400"/>
          </a:xfrm>
          <a:prstGeom prst="rect">
            <a:avLst/>
          </a:prstGeom>
        </p:spPr>
      </p:pic>
    </p:spTree>
    <p:extLst>
      <p:ext uri="{BB962C8B-B14F-4D97-AF65-F5344CB8AC3E}">
        <p14:creationId xmlns:p14="http://schemas.microsoft.com/office/powerpoint/2010/main" val="1881401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805-EA23-E6EA-E06C-794927A7435E}"/>
              </a:ext>
            </a:extLst>
          </p:cNvPr>
          <p:cNvSpPr>
            <a:spLocks noGrp="1"/>
          </p:cNvSpPr>
          <p:nvPr>
            <p:ph type="ctrTitle"/>
          </p:nvPr>
        </p:nvSpPr>
        <p:spPr>
          <a:xfrm>
            <a:off x="457200" y="1146670"/>
            <a:ext cx="8970264" cy="1949450"/>
          </a:xfrm>
        </p:spPr>
        <p:txBody>
          <a:bodyPr/>
          <a:lstStyle/>
          <a:p>
            <a:r>
              <a:rPr lang="en-US"/>
              <a:t>Category 8 – Upstream Leased Assets</a:t>
            </a:r>
          </a:p>
        </p:txBody>
      </p:sp>
      <p:sp>
        <p:nvSpPr>
          <p:cNvPr id="3" name="Subtitle 2">
            <a:extLst>
              <a:ext uri="{FF2B5EF4-FFF2-40B4-BE49-F238E27FC236}">
                <a16:creationId xmlns:a16="http://schemas.microsoft.com/office/drawing/2014/main" id="{F249CEC5-38AA-65C9-C1D2-14C1ADEF231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41A71EB-EA81-CCFC-4A9A-BFC1CE395E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04444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F03-4D81-935F-C75C-5FB42EBB20F7}"/>
              </a:ext>
            </a:extLst>
          </p:cNvPr>
          <p:cNvSpPr>
            <a:spLocks noGrp="1"/>
          </p:cNvSpPr>
          <p:nvPr>
            <p:ph type="title"/>
          </p:nvPr>
        </p:nvSpPr>
        <p:spPr/>
        <p:txBody>
          <a:bodyPr/>
          <a:lstStyle/>
          <a:p>
            <a:r>
              <a:rPr lang="en-US"/>
              <a:t>Definition and Data Collection</a:t>
            </a:r>
          </a:p>
        </p:txBody>
      </p:sp>
      <p:sp>
        <p:nvSpPr>
          <p:cNvPr id="3" name="Text Placeholder 2">
            <a:extLst>
              <a:ext uri="{FF2B5EF4-FFF2-40B4-BE49-F238E27FC236}">
                <a16:creationId xmlns:a16="http://schemas.microsoft.com/office/drawing/2014/main" id="{E17AD97F-48FE-DB6E-6435-8F3E7D932A2C}"/>
              </a:ext>
            </a:extLst>
          </p:cNvPr>
          <p:cNvSpPr>
            <a:spLocks noGrp="1"/>
          </p:cNvSpPr>
          <p:nvPr>
            <p:ph type="body" sz="quarter" idx="10"/>
          </p:nvPr>
        </p:nvSpPr>
        <p:spPr/>
        <p:txBody>
          <a:bodyPr/>
          <a:lstStyle/>
          <a:p>
            <a:r>
              <a:rPr lang="en-US"/>
              <a:t>Category 8: Upstream Leased Assets</a:t>
            </a:r>
          </a:p>
        </p:txBody>
      </p:sp>
      <p:sp>
        <p:nvSpPr>
          <p:cNvPr id="5" name="Rectangle 4">
            <a:extLst>
              <a:ext uri="{FF2B5EF4-FFF2-40B4-BE49-F238E27FC236}">
                <a16:creationId xmlns:a16="http://schemas.microsoft.com/office/drawing/2014/main" id="{D7DBBECD-3A31-F649-9172-E88A2CE5243F}"/>
              </a:ext>
            </a:extLst>
          </p:cNvPr>
          <p:cNvSpPr/>
          <p:nvPr/>
        </p:nvSpPr>
        <p:spPr>
          <a:xfrm>
            <a:off x="1470581" y="2603431"/>
            <a:ext cx="2198777" cy="1463040"/>
          </a:xfrm>
          <a:prstGeom prst="rect">
            <a:avLst/>
          </a:prstGeom>
          <a:solidFill>
            <a:schemeClr val="tx2"/>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Data Requirements</a:t>
            </a:r>
          </a:p>
        </p:txBody>
      </p:sp>
      <p:sp>
        <p:nvSpPr>
          <p:cNvPr id="6" name="Rectangle 5">
            <a:extLst>
              <a:ext uri="{FF2B5EF4-FFF2-40B4-BE49-F238E27FC236}">
                <a16:creationId xmlns:a16="http://schemas.microsoft.com/office/drawing/2014/main" id="{E11CC66B-59DC-8BB2-E508-2CB604002BBF}"/>
              </a:ext>
            </a:extLst>
          </p:cNvPr>
          <p:cNvSpPr/>
          <p:nvPr/>
        </p:nvSpPr>
        <p:spPr>
          <a:xfrm>
            <a:off x="1470581" y="4433499"/>
            <a:ext cx="2228201"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a:r>
              <a:rPr lang="en-US" b="1">
                <a:solidFill>
                  <a:schemeClr val="bg1"/>
                </a:solidFill>
                <a:cs typeface="Times New Roman" panose="02020603050405020304" pitchFamily="18" charset="0"/>
              </a:rPr>
              <a:t>Potential Data Sources</a:t>
            </a:r>
          </a:p>
        </p:txBody>
      </p:sp>
      <p:sp>
        <p:nvSpPr>
          <p:cNvPr id="7" name="Rectangle 6">
            <a:extLst>
              <a:ext uri="{FF2B5EF4-FFF2-40B4-BE49-F238E27FC236}">
                <a16:creationId xmlns:a16="http://schemas.microsoft.com/office/drawing/2014/main" id="{8D65D27E-469C-55E3-C02D-B7715C182C3C}"/>
              </a:ext>
            </a:extLst>
          </p:cNvPr>
          <p:cNvSpPr/>
          <p:nvPr/>
        </p:nvSpPr>
        <p:spPr>
          <a:xfrm>
            <a:off x="3669360" y="2603431"/>
            <a:ext cx="8024437"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Data for assets leased by your company</a:t>
            </a:r>
          </a:p>
        </p:txBody>
      </p:sp>
      <p:sp>
        <p:nvSpPr>
          <p:cNvPr id="8" name="Rectangle 7">
            <a:extLst>
              <a:ext uri="{FF2B5EF4-FFF2-40B4-BE49-F238E27FC236}">
                <a16:creationId xmlns:a16="http://schemas.microsoft.com/office/drawing/2014/main" id="{6AB018CE-508E-FA50-8918-C514CDDB0E4A}"/>
              </a:ext>
            </a:extLst>
          </p:cNvPr>
          <p:cNvSpPr/>
          <p:nvPr/>
        </p:nvSpPr>
        <p:spPr>
          <a:xfrm>
            <a:off x="3561974" y="4433499"/>
            <a:ext cx="8131823" cy="14630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marL="119063" lvl="0" indent="-119063">
              <a:buFont typeface="Arial" panose="020B0604020202020204" pitchFamily="34" charset="0"/>
              <a:buChar char="•"/>
              <a:defRPr/>
            </a:pPr>
            <a:r>
              <a:rPr lang="en-US" sz="1800" kern="0">
                <a:solidFill>
                  <a:prstClr val="black"/>
                </a:solidFill>
              </a:rPr>
              <a:t>Facilities / property management</a:t>
            </a:r>
          </a:p>
          <a:p>
            <a:pPr marL="119063" lvl="0" indent="-119063">
              <a:buFont typeface="Arial" panose="020B0604020202020204" pitchFamily="34" charset="0"/>
              <a:buChar char="•"/>
              <a:defRPr/>
            </a:pPr>
            <a:r>
              <a:rPr lang="en-US" sz="1800" kern="0">
                <a:solidFill>
                  <a:prstClr val="black"/>
                </a:solidFill>
              </a:rPr>
              <a:t>Corporate real estate</a:t>
            </a:r>
          </a:p>
          <a:p>
            <a:pPr marL="119063" lvl="0" indent="-119063">
              <a:buFont typeface="Arial" panose="020B0604020202020204" pitchFamily="34" charset="0"/>
              <a:buChar char="•"/>
              <a:defRPr/>
            </a:pPr>
            <a:r>
              <a:rPr lang="en-US" sz="1800" kern="0">
                <a:solidFill>
                  <a:prstClr val="black"/>
                </a:solidFill>
              </a:rPr>
              <a:t>Data center team</a:t>
            </a:r>
          </a:p>
        </p:txBody>
      </p:sp>
      <p:sp>
        <p:nvSpPr>
          <p:cNvPr id="9" name="TextBox 8">
            <a:extLst>
              <a:ext uri="{FF2B5EF4-FFF2-40B4-BE49-F238E27FC236}">
                <a16:creationId xmlns:a16="http://schemas.microsoft.com/office/drawing/2014/main" id="{9817EB72-C6F3-092D-1112-1EA60E30E605}"/>
              </a:ext>
            </a:extLst>
          </p:cNvPr>
          <p:cNvSpPr txBox="1"/>
          <p:nvPr/>
        </p:nvSpPr>
        <p:spPr>
          <a:xfrm>
            <a:off x="1470581" y="1313073"/>
            <a:ext cx="9143222" cy="923330"/>
          </a:xfrm>
          <a:prstGeom prst="rect">
            <a:avLst/>
          </a:prstGeom>
          <a:noFill/>
        </p:spPr>
        <p:txBody>
          <a:bodyPr wrap="square">
            <a:spAutoFit/>
          </a:bodyPr>
          <a:lstStyle/>
          <a:p>
            <a:pPr marL="119063" lvl="0" indent="-119063">
              <a:buFont typeface="Arial" panose="020B0604020202020204" pitchFamily="34" charset="0"/>
              <a:buChar char="•"/>
              <a:defRPr/>
            </a:pPr>
            <a:r>
              <a:rPr lang="en-US" sz="1800" kern="0">
                <a:solidFill>
                  <a:prstClr val="black"/>
                </a:solidFill>
              </a:rPr>
              <a:t>Emissions from the operation of assets that are leased by the organization in the reporting period and not already included in the organization’s scope 1 or scope 2 inventory boundary</a:t>
            </a:r>
          </a:p>
        </p:txBody>
      </p:sp>
      <p:pic>
        <p:nvPicPr>
          <p:cNvPr id="10" name="Graphic 9" descr="City with solid fill">
            <a:extLst>
              <a:ext uri="{FF2B5EF4-FFF2-40B4-BE49-F238E27FC236}">
                <a16:creationId xmlns:a16="http://schemas.microsoft.com/office/drawing/2014/main" id="{30F04903-D85D-5763-95D6-56AC2EB767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397" y="209744"/>
            <a:ext cx="914400" cy="914400"/>
          </a:xfrm>
          <a:prstGeom prst="rect">
            <a:avLst/>
          </a:prstGeom>
        </p:spPr>
      </p:pic>
    </p:spTree>
    <p:extLst>
      <p:ext uri="{BB962C8B-B14F-4D97-AF65-F5344CB8AC3E}">
        <p14:creationId xmlns:p14="http://schemas.microsoft.com/office/powerpoint/2010/main" val="19740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C3CA-BBAC-9466-5429-767A453B15EF}"/>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8A065C9D-50B6-5C25-E214-64B1C920473D}"/>
              </a:ext>
            </a:extLst>
          </p:cNvPr>
          <p:cNvSpPr>
            <a:spLocks noGrp="1"/>
          </p:cNvSpPr>
          <p:nvPr>
            <p:ph type="body" sz="quarter" idx="10"/>
          </p:nvPr>
        </p:nvSpPr>
        <p:spPr/>
        <p:txBody>
          <a:bodyPr/>
          <a:lstStyle/>
          <a:p>
            <a:r>
              <a:rPr lang="en-US"/>
              <a:t>Scope 3 GHG Accounting</a:t>
            </a:r>
          </a:p>
        </p:txBody>
      </p:sp>
      <p:graphicFrame>
        <p:nvGraphicFramePr>
          <p:cNvPr id="5" name="Diagram 4">
            <a:extLst>
              <a:ext uri="{FF2B5EF4-FFF2-40B4-BE49-F238E27FC236}">
                <a16:creationId xmlns:a16="http://schemas.microsoft.com/office/drawing/2014/main" id="{0403F70C-81E6-DBBE-6231-B5926940B0A7}"/>
              </a:ext>
            </a:extLst>
          </p:cNvPr>
          <p:cNvGraphicFramePr/>
          <p:nvPr>
            <p:extLst>
              <p:ext uri="{D42A27DB-BD31-4B8C-83A1-F6EECF244321}">
                <p14:modId xmlns:p14="http://schemas.microsoft.com/office/powerpoint/2010/main" val="1543941775"/>
              </p:ext>
            </p:extLst>
          </p:nvPr>
        </p:nvGraphicFramePr>
        <p:xfrm>
          <a:off x="1524000" y="1397000"/>
          <a:ext cx="9816446" cy="3821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064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3BE300-E6CF-A054-9B32-E01F61215344}"/>
              </a:ext>
            </a:extLst>
          </p:cNvPr>
          <p:cNvSpPr>
            <a:spLocks noGrp="1"/>
          </p:cNvSpPr>
          <p:nvPr>
            <p:ph type="ctrTitle"/>
          </p:nvPr>
        </p:nvSpPr>
        <p:spPr/>
        <p:txBody>
          <a:bodyPr/>
          <a:lstStyle/>
          <a:p>
            <a:r>
              <a:rPr lang="en-US"/>
              <a:t>Next Steps and Resources</a:t>
            </a:r>
          </a:p>
        </p:txBody>
      </p:sp>
      <p:sp>
        <p:nvSpPr>
          <p:cNvPr id="7" name="Subtitle 6">
            <a:extLst>
              <a:ext uri="{FF2B5EF4-FFF2-40B4-BE49-F238E27FC236}">
                <a16:creationId xmlns:a16="http://schemas.microsoft.com/office/drawing/2014/main" id="{B2BE0328-2762-37A9-7467-28FB1D72DECA}"/>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DD0C172C-7490-772B-980D-26765BA3DB01}"/>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87A21154-92B1-946D-2A1F-5E4B4461902B}"/>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50</a:t>
            </a:fld>
            <a:endParaRPr lang="en-US"/>
          </a:p>
        </p:txBody>
      </p:sp>
    </p:spTree>
    <p:extLst>
      <p:ext uri="{BB962C8B-B14F-4D97-AF65-F5344CB8AC3E}">
        <p14:creationId xmlns:p14="http://schemas.microsoft.com/office/powerpoint/2010/main" val="4088202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B8BB-F21D-6F58-1A5F-F0B9070D91B0}"/>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071FE80F-5EDE-732E-C93B-73C65A1A789A}"/>
              </a:ext>
            </a:extLst>
          </p:cNvPr>
          <p:cNvSpPr>
            <a:spLocks noGrp="1"/>
          </p:cNvSpPr>
          <p:nvPr>
            <p:ph type="body" sz="quarter" idx="10"/>
          </p:nvPr>
        </p:nvSpPr>
        <p:spPr/>
        <p:txBody>
          <a:bodyPr/>
          <a:lstStyle/>
          <a:p>
            <a:r>
              <a:rPr lang="en-US"/>
              <a:t>GHG 101: Scope 3</a:t>
            </a:r>
          </a:p>
        </p:txBody>
      </p:sp>
      <p:sp>
        <p:nvSpPr>
          <p:cNvPr id="4" name="Text Placeholder 3">
            <a:extLst>
              <a:ext uri="{FF2B5EF4-FFF2-40B4-BE49-F238E27FC236}">
                <a16:creationId xmlns:a16="http://schemas.microsoft.com/office/drawing/2014/main" id="{9C225FE1-A9F8-D3B8-1A71-7AF195BEE5C0}"/>
              </a:ext>
            </a:extLst>
          </p:cNvPr>
          <p:cNvSpPr>
            <a:spLocks noGrp="1"/>
          </p:cNvSpPr>
          <p:nvPr>
            <p:ph type="body" sz="quarter" idx="11"/>
          </p:nvPr>
        </p:nvSpPr>
        <p:spPr>
          <a:xfrm>
            <a:off x="1470025" y="1460500"/>
            <a:ext cx="10370993" cy="4088044"/>
          </a:xfrm>
        </p:spPr>
        <p:txBody>
          <a:bodyPr/>
          <a:lstStyle/>
          <a:p>
            <a:pPr marL="342900" indent="-342900" fontAlgn="base">
              <a:spcAft>
                <a:spcPts val="600"/>
              </a:spcAft>
              <a:buFont typeface="+mj-lt"/>
              <a:buAutoNum type="arabicPeriod"/>
            </a:pPr>
            <a:r>
              <a:rPr lang="en-US">
                <a:solidFill>
                  <a:schemeClr val="tx1"/>
                </a:solidFill>
                <a:latin typeface="+mj-lt"/>
                <a:ea typeface="Calibri" panose="020F0502020204030204" pitchFamily="34" charset="0"/>
              </a:rPr>
              <a:t>Look forward to the upcoming </a:t>
            </a:r>
            <a:r>
              <a:rPr lang="en-US" sz="2000" b="0" i="0">
                <a:solidFill>
                  <a:srgbClr val="000000"/>
                </a:solidFill>
                <a:effectLst/>
                <a:latin typeface="+mn-lt"/>
                <a:cs typeface="Calibri" panose="020F0502020204030204" pitchFamily="34" charset="0"/>
              </a:rPr>
              <a:t>Setting a Science Based Target Training </a:t>
            </a:r>
            <a:r>
              <a:rPr lang="en-US">
                <a:solidFill>
                  <a:schemeClr val="tx1"/>
                </a:solidFill>
                <a:latin typeface="+mj-lt"/>
                <a:ea typeface="Calibri" panose="020F0502020204030204" pitchFamily="34" charset="0"/>
              </a:rPr>
              <a:t>on May 18</a:t>
            </a:r>
            <a:r>
              <a:rPr lang="en-US" baseline="30000">
                <a:solidFill>
                  <a:schemeClr val="tx1"/>
                </a:solidFill>
                <a:latin typeface="+mj-lt"/>
                <a:ea typeface="Calibri" panose="020F0502020204030204" pitchFamily="34" charset="0"/>
              </a:rPr>
              <a:t>th</a:t>
            </a:r>
            <a:r>
              <a:rPr lang="en-US">
                <a:solidFill>
                  <a:schemeClr val="tx1"/>
                </a:solidFill>
                <a:latin typeface="+mj-lt"/>
                <a:ea typeface="Calibri" panose="020F0502020204030204" pitchFamily="34" charset="0"/>
              </a:rPr>
              <a:t> </a:t>
            </a:r>
          </a:p>
          <a:p>
            <a:pPr marL="342900" indent="-342900" fontAlgn="base">
              <a:spcBef>
                <a:spcPts val="600"/>
              </a:spcBef>
              <a:spcAft>
                <a:spcPts val="600"/>
              </a:spcAft>
              <a:buFont typeface="+mj-lt"/>
              <a:buAutoNum type="arabicPeriod"/>
            </a:pPr>
            <a:r>
              <a:rPr lang="en-US">
                <a:solidFill>
                  <a:schemeClr val="tx1"/>
                </a:solidFill>
                <a:latin typeface="+mj-lt"/>
                <a:ea typeface="Calibri" panose="020F0502020204030204" pitchFamily="34" charset="0"/>
              </a:rPr>
              <a:t>Socialize new expectations of </a:t>
            </a:r>
            <a:r>
              <a:rPr lang="en-US">
                <a:latin typeface="+mj-lt"/>
                <a:ea typeface="Calibri" panose="020F0502020204030204" pitchFamily="34" charset="0"/>
              </a:rPr>
              <a:t>C</a:t>
            </a:r>
            <a:r>
              <a:rPr lang="en-US">
                <a:solidFill>
                  <a:schemeClr val="tx1"/>
                </a:solidFill>
                <a:latin typeface="+mj-lt"/>
                <a:ea typeface="Calibri" panose="020F0502020204030204" pitchFamily="34" charset="0"/>
              </a:rPr>
              <a:t>orning suppliers</a:t>
            </a:r>
          </a:p>
          <a:p>
            <a:pPr marL="571500" lvl="1" indent="-342900" fontAlgn="base">
              <a:spcAft>
                <a:spcPts val="600"/>
              </a:spcAft>
              <a:buFont typeface="+mj-lt"/>
              <a:buAutoNum type="arabicPeriod"/>
            </a:pPr>
            <a:r>
              <a:rPr lang="en-US">
                <a:solidFill>
                  <a:schemeClr val="tx1"/>
                </a:solidFill>
                <a:latin typeface="+mj-lt"/>
                <a:ea typeface="Calibri" panose="020F0502020204030204" pitchFamily="34" charset="0"/>
              </a:rPr>
              <a:t>Disclose scope 1, 2 and 3 greenhouse gas (GHG) emissions data through CDP Supply Chain.</a:t>
            </a:r>
          </a:p>
          <a:p>
            <a:pPr lvl="2" fontAlgn="base">
              <a:spcAft>
                <a:spcPts val="600"/>
              </a:spcAft>
            </a:pPr>
            <a:r>
              <a:rPr lang="en-US" sz="1400"/>
              <a:t>We ask if you already have calculated emissions for 2021 you report them in addition to your 2022 emissions in CDP questions C6.1, 6.3 and 6.5</a:t>
            </a:r>
            <a:endParaRPr lang="en-US">
              <a:solidFill>
                <a:schemeClr val="tx1"/>
              </a:solidFill>
              <a:latin typeface="+mj-lt"/>
              <a:ea typeface="Calibri" panose="020F0502020204030204" pitchFamily="34" charset="0"/>
            </a:endParaRPr>
          </a:p>
          <a:p>
            <a:pPr marL="571500" lvl="1" indent="-342900" fontAlgn="base">
              <a:spcAft>
                <a:spcPts val="600"/>
              </a:spcAft>
              <a:buFont typeface="+mj-lt"/>
              <a:buAutoNum type="arabicPeriod"/>
            </a:pPr>
            <a:r>
              <a:rPr lang="en-US">
                <a:solidFill>
                  <a:schemeClr val="tx1"/>
                </a:solidFill>
                <a:latin typeface="+mj-lt"/>
                <a:ea typeface="Calibri" panose="020F0502020204030204" pitchFamily="34" charset="0"/>
              </a:rPr>
              <a:t>Provide independent or third-party assurance of disclosed emissions </a:t>
            </a:r>
            <a:endParaRPr lang="en-US">
              <a:latin typeface="+mj-lt"/>
              <a:ea typeface="Calibri" panose="020F0502020204030204" pitchFamily="34" charset="0"/>
              <a:cs typeface="Arial"/>
            </a:endParaRPr>
          </a:p>
          <a:p>
            <a:pPr marL="342900" indent="-342900" fontAlgn="base">
              <a:spcAft>
                <a:spcPts val="600"/>
              </a:spcAft>
              <a:buFont typeface="+mj-lt"/>
              <a:buAutoNum type="arabicPeriod"/>
            </a:pPr>
            <a:r>
              <a:rPr lang="en-US">
                <a:latin typeface="+mj-lt"/>
                <a:ea typeface="Calibri" panose="020F0502020204030204" pitchFamily="34" charset="0"/>
                <a:cs typeface="Arial"/>
              </a:rPr>
              <a:t>If you are completing your scope 3 GHG Inventory for the first time, please reference the resources provided, including this </a:t>
            </a:r>
            <a:r>
              <a:rPr lang="en-US" sz="2000" err="1">
                <a:latin typeface="+mn-lt"/>
                <a:sym typeface="Arial"/>
                <a:hlinkClick r:id="rId2"/>
              </a:rPr>
              <a:t>Quantis</a:t>
            </a:r>
            <a:r>
              <a:rPr lang="en-US" sz="2000">
                <a:latin typeface="+mn-lt"/>
                <a:sym typeface="Arial"/>
                <a:hlinkClick r:id="rId2"/>
              </a:rPr>
              <a:t> Scope 3 Evaluator</a:t>
            </a:r>
            <a:r>
              <a:rPr lang="en-US" sz="2000">
                <a:latin typeface="+mn-lt"/>
                <a:sym typeface="Arial"/>
              </a:rPr>
              <a:t> </a:t>
            </a:r>
            <a:r>
              <a:rPr lang="en-US">
                <a:sym typeface="Arial"/>
              </a:rPr>
              <a:t>which is a tool to help you quantify scope 3 emissions</a:t>
            </a:r>
          </a:p>
          <a:p>
            <a:pPr marL="342900" indent="-342900" fontAlgn="base">
              <a:spcAft>
                <a:spcPts val="600"/>
              </a:spcAft>
              <a:buFont typeface="+mj-lt"/>
              <a:buAutoNum type="arabicPeriod"/>
            </a:pPr>
            <a:r>
              <a:rPr lang="en-US">
                <a:sym typeface="Arial"/>
              </a:rPr>
              <a:t>Prioritize calculations of categories 1, 2, and 4 if you don’t have the capacity to calculate all 8 upstream categories this year </a:t>
            </a:r>
          </a:p>
          <a:p>
            <a:pPr marL="342900" indent="-342900" fontAlgn="base">
              <a:spcAft>
                <a:spcPts val="600"/>
              </a:spcAft>
              <a:buFont typeface="+mj-lt"/>
              <a:buAutoNum type="arabicPeriod"/>
            </a:pPr>
            <a:endParaRPr lang="en-US">
              <a:solidFill>
                <a:schemeClr val="tx1"/>
              </a:solidFill>
              <a:latin typeface="+mj-lt"/>
              <a:ea typeface="Calibri" panose="020F0502020204030204" pitchFamily="34" charset="0"/>
              <a:cs typeface="Arial"/>
            </a:endParaRPr>
          </a:p>
          <a:p>
            <a:endParaRPr lang="en-US"/>
          </a:p>
        </p:txBody>
      </p:sp>
      <p:pic>
        <p:nvPicPr>
          <p:cNvPr id="5" name="Picture 4" descr="A picture containing graphics, clipart, font, white&#10;&#10;Description automatically generated">
            <a:extLst>
              <a:ext uri="{FF2B5EF4-FFF2-40B4-BE49-F238E27FC236}">
                <a16:creationId xmlns:a16="http://schemas.microsoft.com/office/drawing/2014/main" id="{44A1E42C-191E-BE6E-DD02-B26728D8A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2194312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0630" y="-59650"/>
            <a:ext cx="9869864" cy="957291"/>
          </a:xfrm>
        </p:spPr>
        <p:txBody>
          <a:bodyPr/>
          <a:lstStyle/>
          <a:p>
            <a:r>
              <a:rPr lang="en-US"/>
              <a:t>GHG Emissions Calculation Resources and Tools</a:t>
            </a:r>
          </a:p>
        </p:txBody>
      </p:sp>
      <p:sp>
        <p:nvSpPr>
          <p:cNvPr id="4" name="Text Placeholder 3">
            <a:extLst>
              <a:ext uri="{FF2B5EF4-FFF2-40B4-BE49-F238E27FC236}">
                <a16:creationId xmlns:a16="http://schemas.microsoft.com/office/drawing/2014/main" id="{7747F487-6F41-4183-B727-8FF3AF067250}"/>
              </a:ext>
            </a:extLst>
          </p:cNvPr>
          <p:cNvSpPr>
            <a:spLocks noGrp="1"/>
          </p:cNvSpPr>
          <p:nvPr>
            <p:ph type="body" sz="quarter" idx="11"/>
          </p:nvPr>
        </p:nvSpPr>
        <p:spPr>
          <a:xfrm>
            <a:off x="1469419" y="1099774"/>
            <a:ext cx="9871075" cy="3365500"/>
          </a:xfrm>
        </p:spPr>
        <p:txBody>
          <a:bodyPr lIns="91440"/>
          <a:lstStyle/>
          <a:p>
            <a:pPr marL="0" indent="0">
              <a:spcBef>
                <a:spcPts val="1000"/>
              </a:spcBef>
              <a:spcAft>
                <a:spcPts val="1200"/>
              </a:spcAft>
              <a:buNone/>
            </a:pPr>
            <a:r>
              <a:rPr lang="en-US" sz="1500"/>
              <a:t>Calculating GHG emissions is a multi-step process; many tools can help to develop your GHG inventory.</a:t>
            </a:r>
          </a:p>
          <a:p>
            <a:pPr>
              <a:spcBef>
                <a:spcPts val="1000"/>
              </a:spcBef>
            </a:pPr>
            <a:r>
              <a:rPr lang="en-US" sz="1500">
                <a:sym typeface="Arial"/>
                <a:hlinkClick r:id="rId3"/>
              </a:rPr>
              <a:t>GHG Protocol standards and guidance</a:t>
            </a:r>
            <a:endParaRPr lang="en-US" sz="1500">
              <a:sym typeface="Arial"/>
            </a:endParaRPr>
          </a:p>
          <a:p>
            <a:pPr lvl="1">
              <a:spcBef>
                <a:spcPts val="1000"/>
              </a:spcBef>
            </a:pPr>
            <a:r>
              <a:rPr lang="en-US" sz="1500">
                <a:sym typeface="Arial"/>
              </a:rPr>
              <a:t>Guidance to companies preparing a corporate GHG emissions inventory</a:t>
            </a:r>
          </a:p>
          <a:p>
            <a:pPr lvl="1">
              <a:spcBef>
                <a:spcPts val="1000"/>
              </a:spcBef>
            </a:pPr>
            <a:r>
              <a:rPr lang="en-US" sz="1500">
                <a:sym typeface="Arial"/>
                <a:hlinkClick r:id="rId4"/>
              </a:rPr>
              <a:t>Corporate Accounting and Reporting Standard </a:t>
            </a:r>
            <a:r>
              <a:rPr lang="en-US" sz="1500">
                <a:sym typeface="Arial"/>
              </a:rPr>
              <a:t>and </a:t>
            </a:r>
            <a:r>
              <a:rPr lang="en-US" sz="1500">
                <a:sym typeface="Arial"/>
                <a:hlinkClick r:id="rId5"/>
              </a:rPr>
              <a:t>Scope 2 Guidance</a:t>
            </a:r>
            <a:endParaRPr lang="en-US" sz="1500">
              <a:sym typeface="Arial"/>
            </a:endParaRPr>
          </a:p>
          <a:p>
            <a:pPr lvl="1">
              <a:spcBef>
                <a:spcPts val="1000"/>
              </a:spcBef>
            </a:pPr>
            <a:r>
              <a:rPr lang="en-US" sz="1500">
                <a:sym typeface="Arial"/>
                <a:hlinkClick r:id="rId6"/>
              </a:rPr>
              <a:t>Corporate Value Chain (Scope 3) Standard</a:t>
            </a:r>
            <a:r>
              <a:rPr lang="en-US" sz="1500">
                <a:sym typeface="Arial"/>
                <a:hlinkClick r:id="rId7"/>
              </a:rPr>
              <a:t> </a:t>
            </a:r>
            <a:r>
              <a:rPr lang="en-US" sz="1500">
                <a:sym typeface="Arial"/>
              </a:rPr>
              <a:t>and </a:t>
            </a:r>
            <a:r>
              <a:rPr lang="en-US" sz="1500">
                <a:sym typeface="Arial"/>
                <a:hlinkClick r:id="rId7"/>
              </a:rPr>
              <a:t>Technical Calculation Guidance</a:t>
            </a:r>
            <a:endParaRPr lang="en-US" sz="1500">
              <a:sym typeface="Arial"/>
            </a:endParaRPr>
          </a:p>
          <a:p>
            <a:pPr>
              <a:spcBef>
                <a:spcPts val="2400"/>
              </a:spcBef>
            </a:pPr>
            <a:r>
              <a:rPr lang="en-US" sz="1500">
                <a:sym typeface="Arial"/>
                <a:hlinkClick r:id="rId8"/>
              </a:rPr>
              <a:t>EPA's Center for Corporate Climate Leadership</a:t>
            </a:r>
            <a:endParaRPr lang="en-US" sz="1500">
              <a:sym typeface="Arial"/>
            </a:endParaRPr>
          </a:p>
          <a:p>
            <a:pPr lvl="1">
              <a:spcBef>
                <a:spcPts val="1000"/>
              </a:spcBef>
            </a:pPr>
            <a:r>
              <a:rPr lang="en-US" sz="1500">
                <a:sym typeface="Arial"/>
              </a:rPr>
              <a:t>Resources for companies seeking to measure and manage GHG emissions</a:t>
            </a:r>
          </a:p>
          <a:p>
            <a:pPr lvl="1">
              <a:spcBef>
                <a:spcPts val="1000"/>
              </a:spcBef>
            </a:pPr>
            <a:r>
              <a:rPr lang="en-US" sz="1500">
                <a:sym typeface="Arial"/>
                <a:hlinkClick r:id="rId9"/>
              </a:rPr>
              <a:t>Simplified GHG Emissions Calculator</a:t>
            </a:r>
            <a:r>
              <a:rPr lang="en-US" sz="1500">
                <a:sym typeface="Arial"/>
              </a:rPr>
              <a:t>: tool to help small business and low emitter companies calculate annual GHG emissions</a:t>
            </a:r>
          </a:p>
          <a:p>
            <a:pPr>
              <a:spcBef>
                <a:spcPts val="1000"/>
              </a:spcBef>
            </a:pPr>
            <a:r>
              <a:rPr lang="en-US" sz="1500" err="1">
                <a:latin typeface="+mn-lt"/>
                <a:sym typeface="Arial"/>
                <a:hlinkClick r:id="rId10"/>
              </a:rPr>
              <a:t>Quantis</a:t>
            </a:r>
            <a:r>
              <a:rPr lang="en-US" sz="1500">
                <a:latin typeface="+mn-lt"/>
                <a:sym typeface="Arial"/>
                <a:hlinkClick r:id="rId10"/>
              </a:rPr>
              <a:t> Scope 3 Evaluator</a:t>
            </a:r>
            <a:endParaRPr lang="en-US" sz="1500">
              <a:latin typeface="+mn-lt"/>
              <a:sym typeface="Arial"/>
            </a:endParaRPr>
          </a:p>
          <a:p>
            <a:pPr>
              <a:spcBef>
                <a:spcPts val="1000"/>
              </a:spcBef>
            </a:pPr>
            <a:r>
              <a:rPr lang="en-US" sz="1500">
                <a:sym typeface="Arial"/>
                <a:hlinkClick r:id="rId11"/>
              </a:rPr>
              <a:t>DEFRA Emissions Factors</a:t>
            </a:r>
            <a:endParaRPr lang="en-US" sz="1500">
              <a:sym typeface="Arial"/>
            </a:endParaRPr>
          </a:p>
          <a:p>
            <a:pPr>
              <a:spcBef>
                <a:spcPts val="1000"/>
              </a:spcBef>
            </a:pPr>
            <a:r>
              <a:rPr lang="en-US" sz="1600">
                <a:hlinkClick r:id="rId12"/>
              </a:rPr>
              <a:t>US EPA EEIO Emissions Factors</a:t>
            </a:r>
            <a:endParaRPr lang="en-US" sz="1500">
              <a:sym typeface="Arial"/>
            </a:endParaRPr>
          </a:p>
          <a:p>
            <a:pPr marL="127000" indent="0">
              <a:buNone/>
            </a:pPr>
            <a:endParaRPr lang="en-US" sz="1800">
              <a:sym typeface="Arial"/>
            </a:endParaRPr>
          </a:p>
          <a:p>
            <a:endParaRPr lang="en-US" sz="1800"/>
          </a:p>
        </p:txBody>
      </p:sp>
      <p:sp>
        <p:nvSpPr>
          <p:cNvPr id="12292" name="Slide Number Placeholder 3"/>
          <p:cNvSpPr>
            <a:spLocks noGrp="1"/>
          </p:cNvSpPr>
          <p:nvPr>
            <p:ph type="sldNum" sz="quarter" idx="4294967295"/>
          </p:nvPr>
        </p:nvSpPr>
        <p:spPr bwMode="auto">
          <a:xfrm>
            <a:off x="11577638" y="6567488"/>
            <a:ext cx="614362" cy="155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itchFamily="34" charset="0"/>
                <a:cs typeface="Calibri" pitchFamily="34" charset="0"/>
              </a:defRPr>
            </a:lvl1pPr>
            <a:lvl2pPr marL="742950" indent="-285750">
              <a:defRPr sz="2000">
                <a:solidFill>
                  <a:schemeClr val="tx1"/>
                </a:solidFill>
                <a:latin typeface="Calibri" pitchFamily="34" charset="0"/>
                <a:cs typeface="Calibri" pitchFamily="34" charset="0"/>
              </a:defRPr>
            </a:lvl2pPr>
            <a:lvl3pPr marL="1143000" indent="-228600">
              <a:defRPr sz="2000">
                <a:solidFill>
                  <a:schemeClr val="tx1"/>
                </a:solidFill>
                <a:latin typeface="Calibri" pitchFamily="34" charset="0"/>
                <a:cs typeface="Calibri" pitchFamily="34" charset="0"/>
              </a:defRPr>
            </a:lvl3pPr>
            <a:lvl4pPr marL="1600200" indent="-228600">
              <a:defRPr sz="2000">
                <a:solidFill>
                  <a:schemeClr val="tx1"/>
                </a:solidFill>
                <a:latin typeface="Calibri" pitchFamily="34" charset="0"/>
                <a:cs typeface="Calibri" pitchFamily="34" charset="0"/>
              </a:defRPr>
            </a:lvl4pPr>
            <a:lvl5pPr marL="2057400" indent="-228600">
              <a:defRPr sz="2000">
                <a:solidFill>
                  <a:schemeClr val="tx1"/>
                </a:solidFill>
                <a:latin typeface="Calibri" pitchFamily="34" charset="0"/>
                <a:cs typeface="Calibri" pitchFamily="34" charset="0"/>
              </a:defRPr>
            </a:lvl5pPr>
            <a:lvl6pPr marL="25146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6pPr>
            <a:lvl7pPr marL="29718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7pPr>
            <a:lvl8pPr marL="34290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8pPr>
            <a:lvl9pPr marL="3886200" indent="-228600" eaLnBrk="0" fontAlgn="base" hangingPunct="0">
              <a:spcBef>
                <a:spcPct val="0"/>
              </a:spcBef>
              <a:spcAft>
                <a:spcPct val="0"/>
              </a:spcAft>
              <a:buFont typeface="Arial" pitchFamily="34" charset="0"/>
              <a:buChar char="•"/>
              <a:defRPr sz="2000">
                <a:solidFill>
                  <a:schemeClr val="tx1"/>
                </a:solidFill>
                <a:latin typeface="Calibri" pitchFamily="34" charset="0"/>
                <a:cs typeface="Calibri" pitchFamily="34" charset="0"/>
              </a:defRPr>
            </a:lvl9pPr>
          </a:lstStyle>
          <a:p>
            <a:pPr>
              <a:defRPr/>
            </a:pPr>
            <a:fld id="{45B19738-5E93-46F8-873B-A91B534B58C4}" type="slidenum">
              <a:rPr lang="en-US" altLang="en-US" sz="1000" kern="0" smtClean="0">
                <a:solidFill>
                  <a:srgbClr val="FFFFFF"/>
                </a:solidFill>
                <a:cs typeface="Arial" pitchFamily="34" charset="0"/>
              </a:rPr>
              <a:pPr>
                <a:defRPr/>
              </a:pPr>
              <a:t>52</a:t>
            </a:fld>
            <a:endParaRPr lang="en-US" altLang="en-US" sz="1000" kern="0">
              <a:solidFill>
                <a:srgbClr val="FFFFFF"/>
              </a:solidFill>
              <a:cs typeface="Arial" pitchFamily="34" charset="0"/>
            </a:endParaRPr>
          </a:p>
        </p:txBody>
      </p:sp>
      <p:pic>
        <p:nvPicPr>
          <p:cNvPr id="2" name="Picture 1" descr="A picture containing graphics, clipart, font, white&#10;&#10;Description automatically generated">
            <a:extLst>
              <a:ext uri="{FF2B5EF4-FFF2-40B4-BE49-F238E27FC236}">
                <a16:creationId xmlns:a16="http://schemas.microsoft.com/office/drawing/2014/main" id="{07B7B07A-39FB-EF4D-8981-79E4CE8E2C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80128" y="73178"/>
            <a:ext cx="765349" cy="765349"/>
          </a:xfrm>
          <a:prstGeom prst="rect">
            <a:avLst/>
          </a:prstGeom>
        </p:spPr>
      </p:pic>
    </p:spTree>
    <p:extLst>
      <p:ext uri="{BB962C8B-B14F-4D97-AF65-F5344CB8AC3E}">
        <p14:creationId xmlns:p14="http://schemas.microsoft.com/office/powerpoint/2010/main" val="3658793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237D-8E88-0379-C1B9-E1C625C9E289}"/>
              </a:ext>
            </a:extLst>
          </p:cNvPr>
          <p:cNvSpPr>
            <a:spLocks noGrp="1"/>
          </p:cNvSpPr>
          <p:nvPr>
            <p:ph type="ctrTitle"/>
          </p:nvPr>
        </p:nvSpPr>
        <p:spPr>
          <a:xfrm>
            <a:off x="313088" y="1576237"/>
            <a:ext cx="8970264" cy="1949450"/>
          </a:xfrm>
        </p:spPr>
        <p:txBody>
          <a:bodyPr/>
          <a:lstStyle/>
          <a:p>
            <a:br>
              <a:rPr lang="en-US" sz="2800"/>
            </a:br>
            <a:r>
              <a:rPr lang="en-US" sz="2800"/>
              <a:t>Thank you for your continued </a:t>
            </a:r>
            <a:br>
              <a:rPr lang="en-US" sz="2800"/>
            </a:br>
            <a:r>
              <a:rPr lang="en-US" sz="2800"/>
              <a:t>support</a:t>
            </a:r>
            <a:br>
              <a:rPr lang="en-US" sz="2800"/>
            </a:br>
            <a:br>
              <a:rPr lang="en-US" sz="2800"/>
            </a:br>
            <a:r>
              <a:rPr lang="en-US" sz="2800"/>
              <a:t>contact us at</a:t>
            </a:r>
            <a:br>
              <a:rPr lang="en-US"/>
            </a:br>
            <a:r>
              <a:rPr lang="en-US" sz="2000"/>
              <a:t>gsmsustainability@corning.com</a:t>
            </a:r>
          </a:p>
        </p:txBody>
      </p:sp>
    </p:spTree>
    <p:extLst>
      <p:ext uri="{BB962C8B-B14F-4D97-AF65-F5344CB8AC3E}">
        <p14:creationId xmlns:p14="http://schemas.microsoft.com/office/powerpoint/2010/main" val="344163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0B6750-F63E-0CF4-0D5F-E3B6695AD0A5}"/>
              </a:ext>
            </a:extLst>
          </p:cNvPr>
          <p:cNvSpPr>
            <a:spLocks noGrp="1"/>
          </p:cNvSpPr>
          <p:nvPr>
            <p:ph type="ctrTitle"/>
          </p:nvPr>
        </p:nvSpPr>
        <p:spPr/>
        <p:txBody>
          <a:bodyPr/>
          <a:lstStyle/>
          <a:p>
            <a:r>
              <a:rPr lang="en-US"/>
              <a:t>Questions</a:t>
            </a:r>
          </a:p>
        </p:txBody>
      </p:sp>
      <p:sp>
        <p:nvSpPr>
          <p:cNvPr id="7" name="Subtitle 6">
            <a:extLst>
              <a:ext uri="{FF2B5EF4-FFF2-40B4-BE49-F238E27FC236}">
                <a16:creationId xmlns:a16="http://schemas.microsoft.com/office/drawing/2014/main" id="{D6B2BA27-96CD-74C1-99CC-0989DF03C7FF}"/>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B99E779B-6E32-A39D-24C2-A078B07BBADC}"/>
              </a:ext>
            </a:extLst>
          </p:cNvPr>
          <p:cNvSpPr>
            <a:spLocks noGrp="1"/>
          </p:cNvSpPr>
          <p:nvPr>
            <p:ph type="body" sz="quarter" idx="10"/>
          </p:nvPr>
        </p:nvSpPr>
        <p:spPr/>
        <p:txBody>
          <a:bodyPr/>
          <a:lstStyle/>
          <a:p>
            <a:endParaRPr lang="en-US"/>
          </a:p>
        </p:txBody>
      </p:sp>
      <p:sp>
        <p:nvSpPr>
          <p:cNvPr id="2" name="Slide Number Placeholder 1">
            <a:extLst>
              <a:ext uri="{FF2B5EF4-FFF2-40B4-BE49-F238E27FC236}">
                <a16:creationId xmlns:a16="http://schemas.microsoft.com/office/drawing/2014/main" id="{1373DD1B-4E6A-03B8-E954-2F274321AF20}"/>
              </a:ext>
            </a:extLst>
          </p:cNvPr>
          <p:cNvSpPr>
            <a:spLocks noGrp="1"/>
          </p:cNvSpPr>
          <p:nvPr>
            <p:ph type="sldNum" sz="quarter" idx="4294967295"/>
          </p:nvPr>
        </p:nvSpPr>
        <p:spPr>
          <a:xfrm>
            <a:off x="11782425" y="6519863"/>
            <a:ext cx="409575" cy="341312"/>
          </a:xfrm>
        </p:spPr>
        <p:txBody>
          <a:bodyPr/>
          <a:lstStyle/>
          <a:p>
            <a:fld id="{9FBBB179-F8D5-C345-885D-36A3B3A51673}" type="slidenum">
              <a:rPr lang="en-US" smtClean="0"/>
              <a:t>54</a:t>
            </a:fld>
            <a:endParaRPr lang="en-US"/>
          </a:p>
        </p:txBody>
      </p:sp>
    </p:spTree>
    <p:extLst>
      <p:ext uri="{BB962C8B-B14F-4D97-AF65-F5344CB8AC3E}">
        <p14:creationId xmlns:p14="http://schemas.microsoft.com/office/powerpoint/2010/main" val="229394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a:t>Webinar Objectives</a:t>
            </a:r>
            <a:endParaRPr lang="en-US" sz="280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endParaRPr lang="en-US"/>
          </a:p>
        </p:txBody>
      </p:sp>
    </p:spTree>
    <p:extLst>
      <p:ext uri="{BB962C8B-B14F-4D97-AF65-F5344CB8AC3E}">
        <p14:creationId xmlns:p14="http://schemas.microsoft.com/office/powerpoint/2010/main" val="276951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58CD7-DF47-212C-884A-F7C68AD64DB6}"/>
              </a:ext>
            </a:extLst>
          </p:cNvPr>
          <p:cNvSpPr>
            <a:spLocks noGrp="1"/>
          </p:cNvSpPr>
          <p:nvPr>
            <p:ph type="sldNum" sz="quarter" idx="12"/>
          </p:nvPr>
        </p:nvSpPr>
        <p:spPr/>
        <p:txBody>
          <a:bodyPr/>
          <a:lstStyle/>
          <a:p>
            <a:fld id="{9FBBB179-F8D5-C345-885D-36A3B3A51673}" type="slidenum">
              <a:rPr lang="en-US" smtClean="0"/>
              <a:t>7</a:t>
            </a:fld>
            <a:endParaRPr lang="en-US"/>
          </a:p>
        </p:txBody>
      </p:sp>
      <p:sp>
        <p:nvSpPr>
          <p:cNvPr id="6" name="Title 1">
            <a:extLst>
              <a:ext uri="{FF2B5EF4-FFF2-40B4-BE49-F238E27FC236}">
                <a16:creationId xmlns:a16="http://schemas.microsoft.com/office/drawing/2014/main" id="{1B907F62-F8D2-3F5F-E395-59833FA6456B}"/>
              </a:ext>
            </a:extLst>
          </p:cNvPr>
          <p:cNvSpPr txBox="1">
            <a:spLocks/>
          </p:cNvSpPr>
          <p:nvPr/>
        </p:nvSpPr>
        <p:spPr>
          <a:xfrm>
            <a:off x="647621" y="326093"/>
            <a:ext cx="9869864" cy="9572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t> Webinar Objectives </a:t>
            </a:r>
          </a:p>
        </p:txBody>
      </p:sp>
      <p:sp>
        <p:nvSpPr>
          <p:cNvPr id="7" name="TextBox 6">
            <a:extLst>
              <a:ext uri="{FF2B5EF4-FFF2-40B4-BE49-F238E27FC236}">
                <a16:creationId xmlns:a16="http://schemas.microsoft.com/office/drawing/2014/main" id="{938975A6-C767-858E-BD41-483BDFFBAC57}"/>
              </a:ext>
            </a:extLst>
          </p:cNvPr>
          <p:cNvSpPr txBox="1"/>
          <p:nvPr/>
        </p:nvSpPr>
        <p:spPr>
          <a:xfrm>
            <a:off x="380953" y="2011218"/>
            <a:ext cx="6390640" cy="3391281"/>
          </a:xfrm>
          <a:prstGeom prst="rect">
            <a:avLst/>
          </a:prstGeom>
          <a:noFill/>
        </p:spPr>
        <p:txBody>
          <a:bodyPr wrap="square">
            <a:noAutofit/>
          </a:bodyPr>
          <a:lstStyle/>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Understand Corning’s updated supplier expectations </a:t>
            </a:r>
          </a:p>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Understand the key data requirements and data sources for upstream scope 3 emissions calculation</a:t>
            </a:r>
          </a:p>
          <a:p>
            <a:pPr marL="457200" marR="0" lvl="1" indent="-228600" algn="l" defTabSz="914400" rtl="0" eaLnBrk="1" fontAlgn="base" latinLnBrk="0" hangingPunct="1">
              <a:lnSpc>
                <a:spcPct val="100000"/>
              </a:lnSpc>
              <a:spcBef>
                <a:spcPts val="0"/>
              </a:spcBef>
              <a:spcAft>
                <a:spcPts val="3000"/>
              </a:spcAft>
              <a:buClr>
                <a:srgbClr val="005293"/>
              </a:buClr>
              <a:buSzTx/>
              <a:buFont typeface="Arial" pitchFamily="34" charset="0"/>
              <a:buChar char="–"/>
              <a:tabLst/>
              <a:defRPr/>
            </a:pPr>
            <a:r>
              <a:rPr lang="en-US" b="1">
                <a:solidFill>
                  <a:prstClr val="black"/>
                </a:solidFill>
                <a:latin typeface="Arial"/>
              </a:rPr>
              <a:t>Understand </a:t>
            </a:r>
            <a:r>
              <a:rPr kumimoji="0" lang="en-US" sz="1800" b="1" i="0" u="none" strike="noStrike" kern="1200" cap="none" spc="0" normalizeH="0" baseline="0" noProof="0">
                <a:ln>
                  <a:noFill/>
                </a:ln>
                <a:solidFill>
                  <a:prstClr val="black"/>
                </a:solidFill>
                <a:effectLst/>
                <a:uLnTx/>
                <a:uFillTx/>
                <a:latin typeface="Arial"/>
                <a:ea typeface="+mn-ea"/>
                <a:cs typeface="+mn-cs"/>
              </a:rPr>
              <a:t>how to calculate your organization’s scope 3 emissions for categories 1, 2 and 4</a:t>
            </a:r>
          </a:p>
        </p:txBody>
      </p:sp>
      <p:pic>
        <p:nvPicPr>
          <p:cNvPr id="12" name="Picture 11">
            <a:extLst>
              <a:ext uri="{FF2B5EF4-FFF2-40B4-BE49-F238E27FC236}">
                <a16:creationId xmlns:a16="http://schemas.microsoft.com/office/drawing/2014/main" id="{147A5F07-B111-1B40-598F-5F8495D389FB}"/>
              </a:ext>
            </a:extLst>
          </p:cNvPr>
          <p:cNvPicPr>
            <a:picLocks noChangeAspect="1"/>
          </p:cNvPicPr>
          <p:nvPr/>
        </p:nvPicPr>
        <p:blipFill rotWithShape="1">
          <a:blip r:embed="rId2">
            <a:alphaModFix amt="20000"/>
          </a:blip>
          <a:srcRect l="3937"/>
          <a:stretch/>
        </p:blipFill>
        <p:spPr>
          <a:xfrm>
            <a:off x="6771593" y="0"/>
            <a:ext cx="5420407" cy="6858000"/>
          </a:xfrm>
          <a:prstGeom prst="rect">
            <a:avLst/>
          </a:prstGeom>
        </p:spPr>
      </p:pic>
    </p:spTree>
    <p:extLst>
      <p:ext uri="{BB962C8B-B14F-4D97-AF65-F5344CB8AC3E}">
        <p14:creationId xmlns:p14="http://schemas.microsoft.com/office/powerpoint/2010/main" val="52678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BECE-6130-757A-0E56-477BB3AC42E4}"/>
              </a:ext>
            </a:extLst>
          </p:cNvPr>
          <p:cNvSpPr>
            <a:spLocks noGrp="1"/>
          </p:cNvSpPr>
          <p:nvPr>
            <p:ph type="ctrTitle"/>
          </p:nvPr>
        </p:nvSpPr>
        <p:spPr>
          <a:xfrm>
            <a:off x="457200" y="2007235"/>
            <a:ext cx="8970264" cy="1949450"/>
          </a:xfrm>
        </p:spPr>
        <p:txBody>
          <a:bodyPr/>
          <a:lstStyle/>
          <a:p>
            <a:r>
              <a:rPr lang="en-US"/>
              <a:t> </a:t>
            </a:r>
            <a:br>
              <a:rPr lang="en-US"/>
            </a:br>
            <a:br>
              <a:rPr lang="en-US"/>
            </a:br>
            <a:r>
              <a:rPr lang="en-US" sz="2800"/>
              <a:t>Corning Scope 3 Emission Program</a:t>
            </a:r>
            <a:br>
              <a:rPr lang="en-US" sz="2800"/>
            </a:br>
            <a:br>
              <a:rPr lang="en-US" sz="2800"/>
            </a:br>
            <a:endParaRPr lang="en-US" sz="2800"/>
          </a:p>
        </p:txBody>
      </p:sp>
      <p:sp>
        <p:nvSpPr>
          <p:cNvPr id="3" name="Subtitle 2">
            <a:extLst>
              <a:ext uri="{FF2B5EF4-FFF2-40B4-BE49-F238E27FC236}">
                <a16:creationId xmlns:a16="http://schemas.microsoft.com/office/drawing/2014/main" id="{2D5CBB7B-6977-F366-DC8C-6E798107CF0F}"/>
              </a:ext>
            </a:extLst>
          </p:cNvPr>
          <p:cNvSpPr>
            <a:spLocks noGrp="1"/>
          </p:cNvSpPr>
          <p:nvPr>
            <p:ph type="subTitle" idx="1"/>
          </p:nvPr>
        </p:nvSpPr>
        <p:spPr>
          <a:xfrm>
            <a:off x="457200" y="4243388"/>
            <a:ext cx="8970264" cy="976312"/>
          </a:xfrm>
        </p:spPr>
        <p:txBody>
          <a:bodyPr/>
          <a:lstStyle/>
          <a:p>
            <a:r>
              <a:rPr lang="en-US"/>
              <a:t>Adeola Adeusi</a:t>
            </a:r>
          </a:p>
          <a:p>
            <a:endParaRPr lang="en-US"/>
          </a:p>
        </p:txBody>
      </p:sp>
    </p:spTree>
    <p:extLst>
      <p:ext uri="{BB962C8B-B14F-4D97-AF65-F5344CB8AC3E}">
        <p14:creationId xmlns:p14="http://schemas.microsoft.com/office/powerpoint/2010/main" val="255225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3A1E9-7526-F440-B940-EE5A22789205}"/>
              </a:ext>
            </a:extLst>
          </p:cNvPr>
          <p:cNvSpPr>
            <a:spLocks noGrp="1"/>
          </p:cNvSpPr>
          <p:nvPr>
            <p:ph type="sldNum" sz="quarter" idx="12"/>
          </p:nvPr>
        </p:nvSpPr>
        <p:spPr/>
        <p:txBody>
          <a:bodyPr/>
          <a:lstStyle/>
          <a:p>
            <a:fld id="{9FBBB179-F8D5-C345-885D-36A3B3A51673}" type="slidenum">
              <a:rPr lang="en-US"/>
              <a:t>9</a:t>
            </a:fld>
            <a:endParaRPr lang="en-US"/>
          </a:p>
        </p:txBody>
      </p:sp>
      <p:sp>
        <p:nvSpPr>
          <p:cNvPr id="5" name="Content Placeholder 4">
            <a:extLst>
              <a:ext uri="{FF2B5EF4-FFF2-40B4-BE49-F238E27FC236}">
                <a16:creationId xmlns:a16="http://schemas.microsoft.com/office/drawing/2014/main" id="{E6204557-7DB4-B64D-8E2B-D47FA0D6672D}"/>
              </a:ext>
            </a:extLst>
          </p:cNvPr>
          <p:cNvSpPr>
            <a:spLocks noGrp="1"/>
          </p:cNvSpPr>
          <p:nvPr>
            <p:ph idx="1"/>
          </p:nvPr>
        </p:nvSpPr>
        <p:spPr>
          <a:xfrm>
            <a:off x="530413" y="1623663"/>
            <a:ext cx="4825726" cy="4083707"/>
          </a:xfrm>
        </p:spPr>
        <p:txBody>
          <a:bodyPr/>
          <a:lstStyle/>
          <a:p>
            <a:r>
              <a:rPr lang="en-US" sz="1400">
                <a:effectLst/>
              </a:rPr>
              <a:t>At Corning, we take a long-term approach to sustainability, </a:t>
            </a:r>
            <a:br>
              <a:rPr lang="en-US" sz="1400">
                <a:effectLst/>
              </a:rPr>
            </a:br>
            <a:r>
              <a:rPr lang="en-US" sz="1400">
                <a:effectLst/>
              </a:rPr>
              <a:t>as we address key challenges of the moment and evolve to meet the needs of the future. </a:t>
            </a:r>
          </a:p>
          <a:p>
            <a:r>
              <a:rPr lang="en-US" sz="1400">
                <a:effectLst/>
              </a:rPr>
              <a:t>We think about our contributions in two categories. One is </a:t>
            </a:r>
            <a:br>
              <a:rPr lang="en-US" sz="1400">
                <a:effectLst/>
              </a:rPr>
            </a:br>
            <a:r>
              <a:rPr lang="en-US" sz="1400">
                <a:effectLst/>
              </a:rPr>
              <a:t>our </a:t>
            </a:r>
            <a:r>
              <a:rPr lang="en-US" sz="1400" b="1">
                <a:effectLst/>
              </a:rPr>
              <a:t>footprint</a:t>
            </a:r>
            <a:r>
              <a:rPr lang="en-US" sz="1400">
                <a:effectLst/>
              </a:rPr>
              <a:t> – how our actions directly affect others in </a:t>
            </a:r>
            <a:br>
              <a:rPr lang="en-US" sz="1400">
                <a:effectLst/>
              </a:rPr>
            </a:br>
            <a:r>
              <a:rPr lang="en-US" sz="1400">
                <a:effectLst/>
              </a:rPr>
              <a:t>areas such as gender pay equity and carbon emissions from our operations. The other is our </a:t>
            </a:r>
            <a:r>
              <a:rPr lang="en-US" sz="1400" b="1">
                <a:effectLst/>
              </a:rPr>
              <a:t>handprint</a:t>
            </a:r>
            <a:r>
              <a:rPr lang="en-US" sz="1400">
                <a:effectLst/>
              </a:rPr>
              <a:t> – what we enable others to do through our products and services, such as helping to deliver over 8 billion COVID-19 vaccine doses </a:t>
            </a:r>
            <a:br>
              <a:rPr lang="en-US" sz="1400">
                <a:effectLst/>
              </a:rPr>
            </a:br>
            <a:r>
              <a:rPr lang="en-US" sz="1400">
                <a:effectLst/>
              </a:rPr>
              <a:t>to date through our glass vials. </a:t>
            </a:r>
          </a:p>
          <a:p>
            <a:r>
              <a:rPr lang="en-US" sz="1400">
                <a:effectLst/>
              </a:rPr>
              <a:t>We prioritize areas where we have distinctive capabilities </a:t>
            </a:r>
            <a:br>
              <a:rPr lang="en-US" sz="1400">
                <a:effectLst/>
              </a:rPr>
            </a:br>
            <a:r>
              <a:rPr lang="en-US" sz="1400">
                <a:effectLst/>
              </a:rPr>
              <a:t>to create value for our shareholders and meaningful progress for society. We also emphasize areas where our stakeholders are looking for us to set an example – areas such as supporting human rights in our supply chain, advancing gender equity, and acting with integrity in all we do. </a:t>
            </a:r>
            <a:br>
              <a:rPr lang="en-US" sz="1400">
                <a:effectLst/>
              </a:rPr>
            </a:br>
            <a:r>
              <a:rPr lang="en-US" sz="1400">
                <a:effectLst/>
              </a:rPr>
              <a:t>Investing in these areas also makes us more resilient and supports our ability to do what we do best – innovate.  </a:t>
            </a:r>
          </a:p>
          <a:p>
            <a:endParaRPr lang="en-US" sz="1400"/>
          </a:p>
        </p:txBody>
      </p:sp>
      <p:sp>
        <p:nvSpPr>
          <p:cNvPr id="11" name="Text Placeholder 2">
            <a:extLst>
              <a:ext uri="{FF2B5EF4-FFF2-40B4-BE49-F238E27FC236}">
                <a16:creationId xmlns:a16="http://schemas.microsoft.com/office/drawing/2014/main" id="{26241E8E-C126-5AF5-BA12-90FD01FA3DAF}"/>
              </a:ext>
            </a:extLst>
          </p:cNvPr>
          <p:cNvSpPr>
            <a:spLocks noGrp="1"/>
          </p:cNvSpPr>
          <p:nvPr>
            <p:ph type="body" sz="quarter" idx="13"/>
          </p:nvPr>
        </p:nvSpPr>
        <p:spPr>
          <a:xfrm>
            <a:off x="6239791" y="1623663"/>
            <a:ext cx="4978962" cy="4381501"/>
          </a:xfrm>
        </p:spPr>
        <p:txBody>
          <a:bodyPr/>
          <a:lstStyle/>
          <a:p>
            <a:r>
              <a:rPr lang="en-US" sz="2000" b="1">
                <a:solidFill>
                  <a:schemeClr val="tx2"/>
                </a:solidFill>
                <a:effectLst/>
                <a:latin typeface="+mj-lt"/>
                <a:ea typeface="Times New Roman" panose="02020603050405020304" pitchFamily="18" charset="0"/>
              </a:rPr>
              <a:t>“Quite simply, we’ve succeeded over the long term by always working to become better versions of ourselves. We never lose sight of our purpose, our Values, and the importance of engaging with – and delivering for – key stakeholders. And that’s “our why” – we always seek to advance and apply our leadership capabilities to make a positive difference in the world.”</a:t>
            </a:r>
          </a:p>
          <a:p>
            <a:pPr>
              <a:spcAft>
                <a:spcPts val="200"/>
              </a:spcAft>
            </a:pPr>
            <a:endParaRPr lang="en-US" sz="1600" b="1">
              <a:solidFill>
                <a:schemeClr val="tx2"/>
              </a:solidFill>
              <a:latin typeface="+mj-lt"/>
              <a:ea typeface="Times New Roman" panose="02020603050405020304" pitchFamily="18" charset="0"/>
            </a:endParaRPr>
          </a:p>
          <a:p>
            <a:pPr>
              <a:spcAft>
                <a:spcPts val="200"/>
              </a:spcAft>
            </a:pPr>
            <a:r>
              <a:rPr lang="en-US" sz="1400" b="1">
                <a:effectLst/>
                <a:latin typeface="+mj-lt"/>
                <a:ea typeface="Times New Roman" panose="02020603050405020304" pitchFamily="18" charset="0"/>
              </a:rPr>
              <a:t>Wendell P. Weeks</a:t>
            </a:r>
          </a:p>
          <a:p>
            <a:pPr>
              <a:spcAft>
                <a:spcPts val="200"/>
              </a:spcAft>
            </a:pPr>
            <a:r>
              <a:rPr lang="en-US" sz="1400">
                <a:effectLst/>
                <a:ea typeface="Times New Roman" panose="02020603050405020304" pitchFamily="18" charset="0"/>
              </a:rPr>
              <a:t>Chairman and Chief Executive Officer</a:t>
            </a:r>
          </a:p>
          <a:p>
            <a:endParaRPr lang="en-US" sz="1600" b="1">
              <a:solidFill>
                <a:schemeClr val="tx2"/>
              </a:solidFill>
              <a:effectLst/>
              <a:latin typeface="+mj-lt"/>
              <a:ea typeface="Times New Roman" panose="02020603050405020304" pitchFamily="18" charset="0"/>
            </a:endParaRPr>
          </a:p>
          <a:p>
            <a:endParaRPr lang="en-US" sz="1400"/>
          </a:p>
        </p:txBody>
      </p:sp>
      <p:sp>
        <p:nvSpPr>
          <p:cNvPr id="12" name="Title 3">
            <a:extLst>
              <a:ext uri="{FF2B5EF4-FFF2-40B4-BE49-F238E27FC236}">
                <a16:creationId xmlns:a16="http://schemas.microsoft.com/office/drawing/2014/main" id="{E507812E-7DA1-FEC2-375D-1D51DD6E3A11}"/>
              </a:ext>
            </a:extLst>
          </p:cNvPr>
          <p:cNvSpPr txBox="1">
            <a:spLocks/>
          </p:cNvSpPr>
          <p:nvPr/>
        </p:nvSpPr>
        <p:spPr>
          <a:xfrm>
            <a:off x="457200" y="571500"/>
            <a:ext cx="11503152" cy="88412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solidFill>
                  <a:schemeClr val="tx1"/>
                </a:solidFill>
              </a:rPr>
              <a:t>Our Approach</a:t>
            </a:r>
          </a:p>
          <a:p>
            <a:r>
              <a:rPr lang="en-US">
                <a:solidFill>
                  <a:schemeClr val="tx1"/>
                </a:solidFill>
              </a:rPr>
              <a:t>To Sustainability</a:t>
            </a:r>
          </a:p>
        </p:txBody>
      </p:sp>
    </p:spTree>
    <p:extLst>
      <p:ext uri="{BB962C8B-B14F-4D97-AF65-F5344CB8AC3E}">
        <p14:creationId xmlns:p14="http://schemas.microsoft.com/office/powerpoint/2010/main" val="3229967226"/>
      </p:ext>
    </p:extLst>
  </p:cSld>
  <p:clrMapOvr>
    <a:masterClrMapping/>
  </p:clrMapOvr>
</p:sld>
</file>

<file path=ppt/theme/theme1.xml><?xml version="1.0" encoding="utf-8"?>
<a:theme xmlns:a="http://schemas.openxmlformats.org/drawingml/2006/main" name="Corning Light">
  <a:themeElements>
    <a:clrScheme name="Corning Light 1">
      <a:dk1>
        <a:srgbClr val="000000"/>
      </a:dk1>
      <a:lt1>
        <a:srgbClr val="FFFFFF"/>
      </a:lt1>
      <a:dk2>
        <a:srgbClr val="1A45D7"/>
      </a:dk2>
      <a:lt2>
        <a:srgbClr val="EEEEEE"/>
      </a:lt2>
      <a:accent1>
        <a:srgbClr val="1A45D7"/>
      </a:accent1>
      <a:accent2>
        <a:srgbClr val="069CA5"/>
      </a:accent2>
      <a:accent3>
        <a:srgbClr val="8038C1"/>
      </a:accent3>
      <a:accent4>
        <a:srgbClr val="DC2732"/>
      </a:accent4>
      <a:accent5>
        <a:srgbClr val="F15E17"/>
      </a:accent5>
      <a:accent6>
        <a:srgbClr val="419E3C"/>
      </a:accent6>
      <a:hlink>
        <a:srgbClr val="1A45D7"/>
      </a:hlink>
      <a:folHlink>
        <a:srgbClr val="1A45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a:defPPr>
      </a:lstStyle>
    </a:txDef>
  </a:objectDefaults>
  <a:extraClrSchemeLst/>
  <a:custClrLst>
    <a:custClr>
      <a:srgbClr val="262626"/>
    </a:custClr>
    <a:custClr>
      <a:srgbClr val="494949"/>
    </a:custClr>
    <a:custClr>
      <a:srgbClr val="757575"/>
    </a:custClr>
    <a:custClr>
      <a:srgbClr val="B6B6B6"/>
    </a:custClr>
    <a:custClr>
      <a:srgbClr val="0E2579"/>
    </a:custClr>
    <a:custClr>
      <a:srgbClr val="242DB5"/>
    </a:custClr>
    <a:custClr>
      <a:srgbClr val="DAF2FF"/>
    </a:custClr>
    <a:custClr>
      <a:srgbClr val="CD4200"/>
    </a:custClr>
    <a:custClr>
      <a:srgbClr val="FF9562"/>
    </a:custClr>
    <a:custClr>
      <a:srgbClr val="C00610"/>
    </a:custClr>
    <a:custClr>
      <a:srgbClr val="FF6B78"/>
    </a:custClr>
    <a:custClr>
      <a:srgbClr val="6821A0"/>
    </a:custClr>
    <a:custClr>
      <a:srgbClr val="B570F3"/>
    </a:custClr>
    <a:custClr>
      <a:srgbClr val="1D6916"/>
    </a:custClr>
    <a:custClr>
      <a:srgbClr val="80D97C"/>
    </a:custClr>
    <a:custClr>
      <a:srgbClr val="126661"/>
    </a:custClr>
    <a:custClr>
      <a:srgbClr val="6ADAD2"/>
    </a:custClr>
  </a:custClrLst>
  <a:extLst>
    <a:ext uri="{05A4C25C-085E-4340-85A3-A5531E510DB2}">
      <thm15:themeFamily xmlns:thm15="http://schemas.microsoft.com/office/thememl/2012/main" name="Corning_PowerPoint_16x9_Widescreeen_05Jan2023" id="{FF4172B3-1C5D-434B-9213-4780A370D70D}" vid="{E0E83E68-BD4E-4ECB-8191-E888B2D31CB3}"/>
    </a:ext>
  </a:extLst>
</a:theme>
</file>

<file path=ppt/theme/theme2.xml><?xml version="1.0" encoding="utf-8"?>
<a:theme xmlns:a="http://schemas.openxmlformats.org/drawingml/2006/main" name="1_Corning Light">
  <a:themeElements>
    <a:clrScheme name="Corning Light 1">
      <a:dk1>
        <a:srgbClr val="000000"/>
      </a:dk1>
      <a:lt1>
        <a:srgbClr val="FFFFFF"/>
      </a:lt1>
      <a:dk2>
        <a:srgbClr val="1A45D7"/>
      </a:dk2>
      <a:lt2>
        <a:srgbClr val="EEEEEE"/>
      </a:lt2>
      <a:accent1>
        <a:srgbClr val="1A45D7"/>
      </a:accent1>
      <a:accent2>
        <a:srgbClr val="069CA5"/>
      </a:accent2>
      <a:accent3>
        <a:srgbClr val="8038C1"/>
      </a:accent3>
      <a:accent4>
        <a:srgbClr val="DC2732"/>
      </a:accent4>
      <a:accent5>
        <a:srgbClr val="F15E17"/>
      </a:accent5>
      <a:accent6>
        <a:srgbClr val="419E3C"/>
      </a:accent6>
      <a:hlink>
        <a:srgbClr val="1A45D7"/>
      </a:hlink>
      <a:folHlink>
        <a:srgbClr val="1A45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a:defPPr>
      </a:lstStyle>
    </a:txDef>
  </a:objectDefaults>
  <a:extraClrSchemeLst/>
  <a:custClrLst>
    <a:custClr>
      <a:srgbClr val="262626"/>
    </a:custClr>
    <a:custClr>
      <a:srgbClr val="494949"/>
    </a:custClr>
    <a:custClr>
      <a:srgbClr val="757575"/>
    </a:custClr>
    <a:custClr>
      <a:srgbClr val="B6B6B6"/>
    </a:custClr>
    <a:custClr>
      <a:srgbClr val="0E2579"/>
    </a:custClr>
    <a:custClr>
      <a:srgbClr val="242DB5"/>
    </a:custClr>
    <a:custClr>
      <a:srgbClr val="DAF2FF"/>
    </a:custClr>
    <a:custClr>
      <a:srgbClr val="CD4200"/>
    </a:custClr>
    <a:custClr>
      <a:srgbClr val="FF9562"/>
    </a:custClr>
    <a:custClr>
      <a:srgbClr val="C00610"/>
    </a:custClr>
    <a:custClr>
      <a:srgbClr val="FF6B78"/>
    </a:custClr>
    <a:custClr>
      <a:srgbClr val="6821A0"/>
    </a:custClr>
    <a:custClr>
      <a:srgbClr val="B570F3"/>
    </a:custClr>
    <a:custClr>
      <a:srgbClr val="1D6916"/>
    </a:custClr>
    <a:custClr>
      <a:srgbClr val="80D97C"/>
    </a:custClr>
    <a:custClr>
      <a:srgbClr val="126661"/>
    </a:custClr>
    <a:custClr>
      <a:srgbClr val="6ADAD2"/>
    </a:custClr>
  </a:custClrLst>
  <a:extLst>
    <a:ext uri="{05A4C25C-085E-4340-85A3-A5531E510DB2}">
      <thm15:themeFamily xmlns:thm15="http://schemas.microsoft.com/office/thememl/2012/main" name="Corning_PowerPoint_16x9_Widescreeen_05Jan2023" id="{FF4172B3-1C5D-434B-9213-4780A370D70D}" vid="{E0E83E68-BD4E-4ECB-8191-E888B2D31CB3}"/>
    </a:ext>
  </a:extLst>
</a:theme>
</file>

<file path=ppt/theme/theme3.xml><?xml version="1.0" encoding="utf-8"?>
<a:theme xmlns:a="http://schemas.openxmlformats.org/drawingml/2006/main" name="Corning_Blue_Widescreen">
  <a:themeElements>
    <a:clrScheme name="Corning Primary Colors 20190220">
      <a:dk1>
        <a:sysClr val="windowText" lastClr="000000"/>
      </a:dk1>
      <a:lt1>
        <a:sysClr val="window" lastClr="FFFFFF"/>
      </a:lt1>
      <a:dk2>
        <a:srgbClr val="616365"/>
      </a:dk2>
      <a:lt2>
        <a:srgbClr val="CCCCCC"/>
      </a:lt2>
      <a:accent1>
        <a:srgbClr val="005293"/>
      </a:accent1>
      <a:accent2>
        <a:srgbClr val="99CCFF"/>
      </a:accent2>
      <a:accent3>
        <a:srgbClr val="0098DB"/>
      </a:accent3>
      <a:accent4>
        <a:srgbClr val="CCCCCC"/>
      </a:accent4>
      <a:accent5>
        <a:srgbClr val="33CC99"/>
      </a:accent5>
      <a:accent6>
        <a:srgbClr val="616365"/>
      </a:accent6>
      <a:hlink>
        <a:srgbClr val="0098DB"/>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Corning_301Blue_Widescreen.potx" id="{98D96009-3800-4069-A727-6E5A3BA1CBC5}" vid="{4FAC3D3D-2E5B-4D5F-B185-DE1086C83940}"/>
    </a:ext>
  </a:extLst>
</a:theme>
</file>

<file path=ppt/theme/theme4.xml><?xml version="1.0" encoding="utf-8"?>
<a:theme xmlns:a="http://schemas.openxmlformats.org/drawingml/2006/main" name="Corning Theme">
  <a:themeElements>
    <a:clrScheme name="Corning Primary Colors 20190220">
      <a:dk1>
        <a:sysClr val="windowText" lastClr="000000"/>
      </a:dk1>
      <a:lt1>
        <a:sysClr val="window" lastClr="FFFFFF"/>
      </a:lt1>
      <a:dk2>
        <a:srgbClr val="616365"/>
      </a:dk2>
      <a:lt2>
        <a:srgbClr val="CCCCCC"/>
      </a:lt2>
      <a:accent1>
        <a:srgbClr val="005293"/>
      </a:accent1>
      <a:accent2>
        <a:srgbClr val="99CCFF"/>
      </a:accent2>
      <a:accent3>
        <a:srgbClr val="0098DB"/>
      </a:accent3>
      <a:accent4>
        <a:srgbClr val="CCCCCC"/>
      </a:accent4>
      <a:accent5>
        <a:srgbClr val="33CC99"/>
      </a:accent5>
      <a:accent6>
        <a:srgbClr val="616365"/>
      </a:accent6>
      <a:hlink>
        <a:srgbClr val="0098DB"/>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Corning Theme" id="{83324602-BF79-4998-B3FE-62A94E5AB01B}" vid="{4E75425E-6CA7-482C-849B-B4FC401A956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0b8a70b-14d5-481d-8f4b-00f4766a6765">
      <UserInfo>
        <DisplayName>Bray, Stella H</DisplayName>
        <AccountId>8</AccountId>
        <AccountType/>
      </UserInfo>
      <UserInfo>
        <DisplayName>Robinson, Scott D</DisplayName>
        <AccountId>90</AccountId>
        <AccountType/>
      </UserInfo>
      <UserInfo>
        <DisplayName>Morris, Leslie</DisplayName>
        <AccountId>80</AccountId>
        <AccountType/>
      </UserInfo>
      <UserInfo>
        <DisplayName>Adeusi, Adeola Didi</DisplayName>
        <AccountId>7</AccountId>
        <AccountType/>
      </UserInfo>
      <UserInfo>
        <DisplayName>McNichols, Susan</DisplayName>
        <AccountId>35</AccountId>
        <AccountType/>
      </UserInfo>
      <UserInfo>
        <DisplayName>Satham, Ojas Adhir</DisplayName>
        <AccountId>34</AccountId>
        <AccountType/>
      </UserInfo>
      <UserInfo>
        <DisplayName>Senadheera, Lakmini</DisplayName>
        <AccountId>62</AccountId>
        <AccountType/>
      </UserInfo>
      <UserInfo>
        <DisplayName>Vincitore, Madeline</DisplayName>
        <AccountId>47</AccountId>
        <AccountType/>
      </UserInfo>
    </SharedWithUsers>
    <lcf76f155ced4ddcb4097134ff3c332f xmlns="a661da9b-d6e8-446f-b031-9851df60def0">
      <Terms xmlns="http://schemas.microsoft.com/office/infopath/2007/PartnerControls"/>
    </lcf76f155ced4ddcb4097134ff3c332f>
    <TaxCatchAll xmlns="90b8a70b-14d5-481d-8f4b-00f4766a67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A53A353AE76645A7225ACC85A25C53" ma:contentTypeVersion="13" ma:contentTypeDescription="Create a new document." ma:contentTypeScope="" ma:versionID="9e224d72777e38c74fc655fce0462f91">
  <xsd:schema xmlns:xsd="http://www.w3.org/2001/XMLSchema" xmlns:xs="http://www.w3.org/2001/XMLSchema" xmlns:p="http://schemas.microsoft.com/office/2006/metadata/properties" xmlns:ns2="a661da9b-d6e8-446f-b031-9851df60def0" xmlns:ns3="90b8a70b-14d5-481d-8f4b-00f4766a6765" targetNamespace="http://schemas.microsoft.com/office/2006/metadata/properties" ma:root="true" ma:fieldsID="f71a460e4445c5d6788b3a7c2676588a" ns2:_="" ns3:_="">
    <xsd:import namespace="a661da9b-d6e8-446f-b031-9851df60def0"/>
    <xsd:import namespace="90b8a70b-14d5-481d-8f4b-00f4766a67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61da9b-d6e8-446f-b031-9851df60de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1eed283-2912-4ef1-8436-4aa20eef62d6" ma:termSetId="09814cd3-568e-fe90-9814-8d621ff8fb84" ma:anchorId="fba54fb3-c3e1-fe81-a776-ca4b69148c4d" ma:open="true" ma:isKeyword="false">
      <xsd:complexType>
        <xsd:sequence>
          <xsd:element ref="pc:Terms" minOccurs="0" maxOccurs="1"/>
        </xsd:sequence>
      </xsd:complex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b8a70b-14d5-481d-8f4b-00f4766a67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4085be95-d662-4380-8b60-e89b7578f3c0}" ma:internalName="TaxCatchAll" ma:showField="CatchAllData" ma:web="90b8a70b-14d5-481d-8f4b-00f4766a67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5659F3-FEDB-4433-9467-47ABED4F2A5E}">
  <ds:schemaRefs>
    <ds:schemaRef ds:uri="http://schemas.microsoft.com/sharepoint/v3/contenttype/forms"/>
  </ds:schemaRefs>
</ds:datastoreItem>
</file>

<file path=customXml/itemProps2.xml><?xml version="1.0" encoding="utf-8"?>
<ds:datastoreItem xmlns:ds="http://schemas.openxmlformats.org/officeDocument/2006/customXml" ds:itemID="{A46E2910-E973-475A-915C-71DC59729960}">
  <ds:schemaRefs>
    <ds:schemaRef ds:uri="3004eb61-de91-4c63-ba5e-274ffdef3759"/>
    <ds:schemaRef ds:uri="ea82b6fe-e65b-43c2-ad99-137ee59b31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0b8a70b-14d5-481d-8f4b-00f4766a6765"/>
    <ds:schemaRef ds:uri="a661da9b-d6e8-446f-b031-9851df60def0"/>
  </ds:schemaRefs>
</ds:datastoreItem>
</file>

<file path=customXml/itemProps3.xml><?xml version="1.0" encoding="utf-8"?>
<ds:datastoreItem xmlns:ds="http://schemas.openxmlformats.org/officeDocument/2006/customXml" ds:itemID="{8D530C50-28A2-4E7F-994E-EBBB35466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61da9b-d6e8-446f-b031-9851df60def0"/>
    <ds:schemaRef ds:uri="90b8a70b-14d5-481d-8f4b-00f4766a67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54</Slides>
  <Notes>22</Notes>
  <HiddenSlides>0</HiddenSlides>
  <ScaleCrop>false</ScaleCrop>
  <HeadingPairs>
    <vt:vector size="4" baseType="variant">
      <vt:variant>
        <vt:lpstr>Theme</vt:lpstr>
      </vt:variant>
      <vt:variant>
        <vt:i4>4</vt:i4>
      </vt:variant>
      <vt:variant>
        <vt:lpstr>Slide Titles</vt:lpstr>
      </vt:variant>
      <vt:variant>
        <vt:i4>54</vt:i4>
      </vt:variant>
    </vt:vector>
  </HeadingPairs>
  <TitlesOfParts>
    <vt:vector size="58" baseType="lpstr">
      <vt:lpstr>Corning Light</vt:lpstr>
      <vt:lpstr>1_Corning Light</vt:lpstr>
      <vt:lpstr>Corning_Blue_Widescreen</vt:lpstr>
      <vt:lpstr>Corning Theme</vt:lpstr>
      <vt:lpstr>   Corning Scope 3 Emission Program  </vt:lpstr>
      <vt:lpstr>Information security</vt:lpstr>
      <vt:lpstr>PowerPoint Presentation</vt:lpstr>
      <vt:lpstr>Planned Training Webinars</vt:lpstr>
      <vt:lpstr>Agenda</vt:lpstr>
      <vt:lpstr>Webinar Objectives</vt:lpstr>
      <vt:lpstr>PowerPoint Presentation</vt:lpstr>
      <vt:lpstr>   Corning Scope 3 Emission Program  </vt:lpstr>
      <vt:lpstr>PowerPoint Presentation</vt:lpstr>
      <vt:lpstr>2023 Corning Sustainability Goals</vt:lpstr>
      <vt:lpstr>Greenhouse Gas (GHG) Emissions Reduction Goals</vt:lpstr>
      <vt:lpstr>PowerPoint Presentation</vt:lpstr>
      <vt:lpstr>PowerPoint Presentation</vt:lpstr>
      <vt:lpstr>PowerPoint Presentation</vt:lpstr>
      <vt:lpstr>PowerPoint Presentation</vt:lpstr>
      <vt:lpstr>PowerPoint Presentation</vt:lpstr>
      <vt:lpstr>Introduction to Scope 3 Greenhouse Gases and Inventories</vt:lpstr>
      <vt:lpstr>PowerPoint Presentation</vt:lpstr>
      <vt:lpstr>PowerPoint Presentation</vt:lpstr>
      <vt:lpstr>GHG Inventory Steps</vt:lpstr>
      <vt:lpstr>Sources of GHG Emissions by Scope</vt:lpstr>
      <vt:lpstr>Business Value of Quantifying Value Chain Emissions</vt:lpstr>
      <vt:lpstr>GHG Emissions Calculation Resources and Tools</vt:lpstr>
      <vt:lpstr>CDP Reporting and Data Collection</vt:lpstr>
      <vt:lpstr>PowerPoint Presentation</vt:lpstr>
      <vt:lpstr>Target Questions:  Greenhouse Gas Emissions Data &amp; Energy Usage</vt:lpstr>
      <vt:lpstr>Scope 3 Emissions Categories</vt:lpstr>
      <vt:lpstr>Scope 3 Emissions</vt:lpstr>
      <vt:lpstr>Data expectations and boundaries </vt:lpstr>
      <vt:lpstr>Details by Upstream  Scope 3 Category</vt:lpstr>
      <vt:lpstr>Category 1 and 2 – Purchased Goods and Services and Capital Goods (Priority Category to Calculate)</vt:lpstr>
      <vt:lpstr>Definition and Data Collection</vt:lpstr>
      <vt:lpstr>Data Analysis</vt:lpstr>
      <vt:lpstr>PowerPoint Presentation</vt:lpstr>
      <vt:lpstr>Category 3 – Fuel and Energy Related Activities</vt:lpstr>
      <vt:lpstr>Definition and Data Collection</vt:lpstr>
      <vt:lpstr>Category 4 – Upstream Transportation (Priority Category to Calculate)</vt:lpstr>
      <vt:lpstr>Definition and Data Collection</vt:lpstr>
      <vt:lpstr>Calculation Methods</vt:lpstr>
      <vt:lpstr>Selecting which Calculation Method to Use </vt:lpstr>
      <vt:lpstr>PowerPoint Presentation</vt:lpstr>
      <vt:lpstr>Category 5 – Waste Generated in Operations</vt:lpstr>
      <vt:lpstr>Definition and Data Collection</vt:lpstr>
      <vt:lpstr>Category 6 – Business Travel</vt:lpstr>
      <vt:lpstr>Definition and Data Collection</vt:lpstr>
      <vt:lpstr>Category 7 – Employee Commuting</vt:lpstr>
      <vt:lpstr>Definition and Data Collection</vt:lpstr>
      <vt:lpstr>Category 8 – Upstream Leased Assets</vt:lpstr>
      <vt:lpstr>Definition and Data Collection</vt:lpstr>
      <vt:lpstr>Next Steps and Resources</vt:lpstr>
      <vt:lpstr>Next Steps</vt:lpstr>
      <vt:lpstr>GHG Emissions Calculation Resources and Tools</vt:lpstr>
      <vt:lpstr> Thank you for your continued  support  contact us at gsmsustainability@corning.com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Adeusi, Adeola Didi</dc:creator>
  <cp:revision>2</cp:revision>
  <dcterms:created xsi:type="dcterms:W3CDTF">2023-04-20T11:40:00Z</dcterms:created>
  <dcterms:modified xsi:type="dcterms:W3CDTF">2023-05-23T23:23:49Z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1f609096-c6bf-49f8-b2ef-2cabad61865b</vt:lpwstr>
  </property>
  <property fmtid="{D5CDD505-2E9C-101B-9397-08002B2CF9AE}" pid="3" name="CorningFullClassification">
    <vt:lpwstr>TitusReset-MIP</vt:lpwstr>
  </property>
  <property fmtid="{D5CDD505-2E9C-101B-9397-08002B2CF9AE}" pid="4" name="ContentTypeId">
    <vt:lpwstr>0x01010083A53A353AE76645A7225ACC85A25C53</vt:lpwstr>
  </property>
  <property fmtid="{D5CDD505-2E9C-101B-9397-08002B2CF9AE}" pid="5" name="MSIP_Label_94e56da1-ea92-450b-bcad-67d23f2d9181_Enabled">
    <vt:lpwstr>true</vt:lpwstr>
  </property>
  <property fmtid="{D5CDD505-2E9C-101B-9397-08002B2CF9AE}" pid="6" name="MSIP_Label_94e56da1-ea92-450b-bcad-67d23f2d9181_SetDate">
    <vt:lpwstr>2023-04-20T11:46:54Z</vt:lpwstr>
  </property>
  <property fmtid="{D5CDD505-2E9C-101B-9397-08002B2CF9AE}" pid="7" name="MSIP_Label_94e56da1-ea92-450b-bcad-67d23f2d9181_Method">
    <vt:lpwstr>Privileged</vt:lpwstr>
  </property>
  <property fmtid="{D5CDD505-2E9C-101B-9397-08002B2CF9AE}" pid="8" name="MSIP_Label_94e56da1-ea92-450b-bcad-67d23f2d9181_Name">
    <vt:lpwstr>General - Corning (L4) Not-Encrypted (Anyone)</vt:lpwstr>
  </property>
  <property fmtid="{D5CDD505-2E9C-101B-9397-08002B2CF9AE}" pid="9" name="MSIP_Label_94e56da1-ea92-450b-bcad-67d23f2d9181_SiteId">
    <vt:lpwstr>b36a1e05-4a62-442b-83cf-dbdd6d7810e4</vt:lpwstr>
  </property>
  <property fmtid="{D5CDD505-2E9C-101B-9397-08002B2CF9AE}" pid="10" name="MSIP_Label_94e56da1-ea92-450b-bcad-67d23f2d9181_ActionId">
    <vt:lpwstr>718e61c9-4f03-4f95-ac11-05e3b94e00bc</vt:lpwstr>
  </property>
  <property fmtid="{D5CDD505-2E9C-101B-9397-08002B2CF9AE}" pid="11" name="MSIP_Label_94e56da1-ea92-450b-bcad-67d23f2d9181_ContentBits">
    <vt:lpwstr>2</vt:lpwstr>
  </property>
  <property fmtid="{D5CDD505-2E9C-101B-9397-08002B2CF9AE}" pid="12" name="ClassificationContentMarkingFooterLocations">
    <vt:lpwstr>Office Theme:8\Corning Light:5\1_Corning Light:5</vt:lpwstr>
  </property>
  <property fmtid="{D5CDD505-2E9C-101B-9397-08002B2CF9AE}" pid="13" name="ClassificationContentMarkingFooterText">
    <vt:lpwstr>General - Corning (L4)</vt:lpwstr>
  </property>
  <property fmtid="{D5CDD505-2E9C-101B-9397-08002B2CF9AE}" pid="14" name="MediaServiceImageTags">
    <vt:lpwstr/>
  </property>
</Properties>
</file>